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29.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9"/>
  </p:notesMasterIdLst>
  <p:handoutMasterIdLst>
    <p:handoutMasterId r:id="rId60"/>
  </p:handoutMasterIdLst>
  <p:sldIdLst>
    <p:sldId id="382" r:id="rId2"/>
    <p:sldId id="396" r:id="rId3"/>
    <p:sldId id="397" r:id="rId4"/>
    <p:sldId id="384" r:id="rId5"/>
    <p:sldId id="342" r:id="rId6"/>
    <p:sldId id="348" r:id="rId7"/>
    <p:sldId id="351" r:id="rId8"/>
    <p:sldId id="398" r:id="rId9"/>
    <p:sldId id="352" r:id="rId10"/>
    <p:sldId id="339" r:id="rId11"/>
    <p:sldId id="353" r:id="rId12"/>
    <p:sldId id="335" r:id="rId13"/>
    <p:sldId id="332" r:id="rId14"/>
    <p:sldId id="350" r:id="rId15"/>
    <p:sldId id="337" r:id="rId16"/>
    <p:sldId id="330" r:id="rId17"/>
    <p:sldId id="349" r:id="rId18"/>
    <p:sldId id="399" r:id="rId19"/>
    <p:sldId id="347" r:id="rId20"/>
    <p:sldId id="329" r:id="rId21"/>
    <p:sldId id="343" r:id="rId22"/>
    <p:sldId id="344" r:id="rId23"/>
    <p:sldId id="346" r:id="rId24"/>
    <p:sldId id="336" r:id="rId25"/>
    <p:sldId id="389" r:id="rId26"/>
    <p:sldId id="345" r:id="rId27"/>
    <p:sldId id="390" r:id="rId28"/>
    <p:sldId id="385" r:id="rId29"/>
    <p:sldId id="354" r:id="rId30"/>
    <p:sldId id="388" r:id="rId31"/>
    <p:sldId id="391" r:id="rId32"/>
    <p:sldId id="392" r:id="rId33"/>
    <p:sldId id="358" r:id="rId34"/>
    <p:sldId id="359" r:id="rId35"/>
    <p:sldId id="360" r:id="rId36"/>
    <p:sldId id="361" r:id="rId37"/>
    <p:sldId id="362" r:id="rId38"/>
    <p:sldId id="363" r:id="rId39"/>
    <p:sldId id="364" r:id="rId40"/>
    <p:sldId id="365" r:id="rId41"/>
    <p:sldId id="366" r:id="rId42"/>
    <p:sldId id="367" r:id="rId43"/>
    <p:sldId id="368" r:id="rId44"/>
    <p:sldId id="369" r:id="rId45"/>
    <p:sldId id="370" r:id="rId46"/>
    <p:sldId id="371" r:id="rId47"/>
    <p:sldId id="372" r:id="rId48"/>
    <p:sldId id="373" r:id="rId49"/>
    <p:sldId id="374" r:id="rId50"/>
    <p:sldId id="377" r:id="rId51"/>
    <p:sldId id="376" r:id="rId52"/>
    <p:sldId id="338" r:id="rId53"/>
    <p:sldId id="378" r:id="rId54"/>
    <p:sldId id="379" r:id="rId55"/>
    <p:sldId id="394" r:id="rId56"/>
    <p:sldId id="395" r:id="rId57"/>
    <p:sldId id="383" r:id="rId58"/>
  </p:sldIdLst>
  <p:sldSz cx="9144000" cy="6858000" type="screen4x3"/>
  <p:notesSz cx="7077075" cy="9418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D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615" autoAdjust="0"/>
    <p:restoredTop sz="80399" autoAdjust="0"/>
  </p:normalViewPr>
  <p:slideViewPr>
    <p:cSldViewPr>
      <p:cViewPr varScale="1">
        <p:scale>
          <a:sx n="69" d="100"/>
          <a:sy n="69" d="100"/>
        </p:scale>
        <p:origin x="1277"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0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E00F3E4-242A-4779-B09D-CB643DC5A6A4}"/>
              </a:ext>
            </a:extLst>
          </p:cNvPr>
          <p:cNvSpPr>
            <a:spLocks noGrp="1" noChangeArrowheads="1"/>
          </p:cNvSpPr>
          <p:nvPr>
            <p:ph type="hdr" sz="quarter"/>
          </p:nvPr>
        </p:nvSpPr>
        <p:spPr bwMode="auto">
          <a:xfrm>
            <a:off x="0" y="0"/>
            <a:ext cx="30670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t" anchorCtr="0" compatLnSpc="1">
            <a:prstTxWarp prst="textNoShape">
              <a:avLst/>
            </a:prstTxWarp>
          </a:bodyPr>
          <a:lstStyle>
            <a:lvl1pPr algn="l" defTabSz="939800" eaLnBrk="1" hangingPunct="1">
              <a:defRPr sz="1200">
                <a:latin typeface="Arial" charset="0"/>
              </a:defRPr>
            </a:lvl1pPr>
          </a:lstStyle>
          <a:p>
            <a:pPr>
              <a:defRPr/>
            </a:pPr>
            <a:endParaRPr lang="en-US"/>
          </a:p>
        </p:txBody>
      </p:sp>
      <p:sp>
        <p:nvSpPr>
          <p:cNvPr id="108547" name="Rectangle 3">
            <a:extLst>
              <a:ext uri="{FF2B5EF4-FFF2-40B4-BE49-F238E27FC236}">
                <a16:creationId xmlns:a16="http://schemas.microsoft.com/office/drawing/2014/main" id="{1BFFCB42-5C87-4030-B753-04A5E3085008}"/>
              </a:ext>
            </a:extLst>
          </p:cNvPr>
          <p:cNvSpPr>
            <a:spLocks noGrp="1" noChangeArrowheads="1"/>
          </p:cNvSpPr>
          <p:nvPr>
            <p:ph type="dt" sz="quarter" idx="1"/>
          </p:nvPr>
        </p:nvSpPr>
        <p:spPr bwMode="auto">
          <a:xfrm>
            <a:off x="4008438" y="0"/>
            <a:ext cx="30670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t" anchorCtr="0" compatLnSpc="1">
            <a:prstTxWarp prst="textNoShape">
              <a:avLst/>
            </a:prstTxWarp>
          </a:bodyPr>
          <a:lstStyle>
            <a:lvl1pPr algn="r" defTabSz="939800" eaLnBrk="1" hangingPunct="1">
              <a:defRPr sz="1200">
                <a:latin typeface="Arial" charset="0"/>
              </a:defRPr>
            </a:lvl1pPr>
          </a:lstStyle>
          <a:p>
            <a:pPr>
              <a:defRPr/>
            </a:pPr>
            <a:endParaRPr lang="en-US"/>
          </a:p>
        </p:txBody>
      </p:sp>
      <p:sp>
        <p:nvSpPr>
          <p:cNvPr id="108548" name="Rectangle 4">
            <a:extLst>
              <a:ext uri="{FF2B5EF4-FFF2-40B4-BE49-F238E27FC236}">
                <a16:creationId xmlns:a16="http://schemas.microsoft.com/office/drawing/2014/main" id="{4301837D-2DB7-4A71-AB2A-4BACC7D7BF02}"/>
              </a:ext>
            </a:extLst>
          </p:cNvPr>
          <p:cNvSpPr>
            <a:spLocks noGrp="1" noChangeArrowheads="1"/>
          </p:cNvSpPr>
          <p:nvPr>
            <p:ph type="ftr" sz="quarter" idx="2"/>
          </p:nvPr>
        </p:nvSpPr>
        <p:spPr bwMode="auto">
          <a:xfrm>
            <a:off x="0" y="8945563"/>
            <a:ext cx="30670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b" anchorCtr="0" compatLnSpc="1">
            <a:prstTxWarp prst="textNoShape">
              <a:avLst/>
            </a:prstTxWarp>
          </a:bodyPr>
          <a:lstStyle>
            <a:lvl1pPr algn="l" defTabSz="939800" eaLnBrk="1" hangingPunct="1">
              <a:defRPr sz="1200">
                <a:latin typeface="Arial" charset="0"/>
              </a:defRPr>
            </a:lvl1pPr>
          </a:lstStyle>
          <a:p>
            <a:pPr>
              <a:defRPr/>
            </a:pPr>
            <a:endParaRPr lang="en-US"/>
          </a:p>
        </p:txBody>
      </p:sp>
      <p:sp>
        <p:nvSpPr>
          <p:cNvPr id="108549" name="Rectangle 5">
            <a:extLst>
              <a:ext uri="{FF2B5EF4-FFF2-40B4-BE49-F238E27FC236}">
                <a16:creationId xmlns:a16="http://schemas.microsoft.com/office/drawing/2014/main" id="{2CF892A0-56C0-44BB-A180-6098064AF263}"/>
              </a:ext>
            </a:extLst>
          </p:cNvPr>
          <p:cNvSpPr>
            <a:spLocks noGrp="1" noChangeArrowheads="1"/>
          </p:cNvSpPr>
          <p:nvPr>
            <p:ph type="sldNum" sz="quarter" idx="3"/>
          </p:nvPr>
        </p:nvSpPr>
        <p:spPr bwMode="auto">
          <a:xfrm>
            <a:off x="4008438" y="8945563"/>
            <a:ext cx="30670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b" anchorCtr="0" compatLnSpc="1">
            <a:prstTxWarp prst="textNoShape">
              <a:avLst/>
            </a:prstTxWarp>
          </a:bodyPr>
          <a:lstStyle>
            <a:lvl1pPr algn="r" defTabSz="939800" eaLnBrk="1" hangingPunct="1">
              <a:defRPr sz="1200"/>
            </a:lvl1pPr>
          </a:lstStyle>
          <a:p>
            <a:fld id="{BC398216-B6B8-46D0-AE22-A95501C4411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8:54.823"/>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0,'20'0,"-20"20,20 0,-20 0,0 0,0-1,19-19,-19 20,0 0,0 0,0 0,0 0,0-1,0 1,0 0,0 0,0 0,0 0,0 0,0-1,0 1,0 0,-19 0,19 0,0 0,0-1,0 1,-20-20,20 20,0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8:57.510"/>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0 117,'20'-19,"0"-1,0 20,0 0,0-20,0 20,19-19,-19 19,0 0,0-20,0 20,20 0,-20 0,-1-19,21 19,-20 0,0 0,0 0,0 0,0 0,-20 19,20-19,-20 20,19-20,-19 19,20-19,-20 20,0 0,20-20,-20 19,0 1,0-1,0 1,0-1,-20 1,20 0,-39-20,39 19,-20-19,0 20,0-20,0 19,0-19,0 20,0-20,0 0,1 0,-1 19,0-19,0 0,0 0,0 20,0-20,20 20,-20-20,20 19,-19-19,19 20,0-1,0 1,-20-20,20 19,0 1,0 0,20-20,-1 0,1 0,0 0,0 0,20 0,-20 19,0-19,19 0,-19 20,20-20,-20 0,0 0,0 0,0 0,-20 19,19-19,1 0,0 0,0 0,0 0</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00.839"/>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29,'20'0,"0"0,0 0,0 0,0 0,19 0,-19 0,0 0,-20-19,20 19,0 0,0 0,0 0,0 0,0 0,19 0,-19 0,0 0,0 0,-20 19,20-19,0 0,-20 19,0 1,20-20,-20 19,0 0,20-19,-20 19,0 1,0-1,0 0,0 0,0 1,0-1,0 0,-20-19,20 19,-20-19,-20 0,40 20,-20-20,-20 19,20-19,1 0,-1 0,0 0,20 19,-40-19,20 0,0 0,0 0,60 0,-20 0,20 19,-20-19,0 0,19 20,-19-20,0 0,0 0,0 0,-20 19,20-19,-20 19,0 0,20-19,-20 20,0-1,20-19,-20 19,0 0,0 1,0-1,0 0,0 0,0 1,0-1,-20-19,0 0,20 19,-20-19,0 0,0 0,0 0,0 19,0-19,1 0,-1 0,0 0,0 0,0 0,0 0,0 0,0 0,0 0,1 0,-1 0,0 0,0 0,0 0,0-19,20 0,-20 19,20-19</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54.932"/>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0,'20'0,"-1"0,1 0,0 0,0 0,-1 0,1 0,0 0,-1 0,1 0,0 0,0 0,-1 0,21 0,-20 20,-1-20,1 0,0 20,0-20,39 20,-39-20,19 19,-19 1,-1-20,21 0,-20 0,-1 20,1-20,20 0,-21 20,1-20,0 20,19-20,-19 20,0-20,0 0,-20 19,19-19,1 20,19 0,-19 0,0 0,0-20,-20 20,19-20,1 19,-20 1,20 0,-20 0,20 0,-20 0,19-20,-19 20,0-1,20-19,-20 20,0 0,20-20,-20 20,0 0,0 0,20-20,-20 19,0 1,0 0,19-20,-19 20,0 0,0 0,0-1,0 1,0 0,0 0,0 0,0 0,0-1,-19 1,19 0,-20-20,20 20,-20-20,20 20,-20-20,1 20,-1-20,20 19,-20-19,20 20,-20-20,1 20,-1-20,20 20,-20-20,0 20,1-20,19 20,-20-20,0 0,20 19,-19-19,-1 0,20 20,-20-20,0 0,20 20,-19-20,-1 20,0-20,0 20,1-20,-1 20,0-1,0 1,20 0,-19-20,19 20,-20-20,20 20,0 0,-20-20,20 19,0 1,-20-20,20 20,0 0,-19 0,19 0,0-1,-20 1,20 0,0 0,0 0,0 0,0-1,0 1,0 20,0-20,0 0,0-1,0 1,0 0,0 0,0 0,0 0,0-1,0 1,20-20,-20 20,0 0,19-20,-19 20,0 0,20-20,-20 19,20 1,-20 0,20-20,-1 20,-19 0,20-20,0 20,0-1,-1-19,-19 20,20-20,0 20,0-20,-1 20,1-20,-20 20,20-20,0 0,-1 20,1-20,0 0,-1 19,1-19,0 0,0 0,19 0,-19 20,0-20,-1 0,1 0,0 0,0 0,19 0,-19 0,0 0,-1 0,1 0,-59 0,19 0,0 0,0 0,1 0,-1 0,0 0,0 0,1 0,-1 0,20 20,-20-20,0 20,1-20,-1 0,20 20,-20 0,20-1,0 1,-20-20,20 20,0 0,0 0,0 0,0-1,0 1,0 0,0 0,0 0,0 0,0-1,20 1,-20 0,20 0,-20 0,20 19,-20-19,19 0,-19 0,20-20,-20 20,0 0,20-20,-20 19,20 1,-20 0,19-20,1 20,-20 0,20 0,-20-1,20-19,-20 20,19-20,-19 20,20-20,-20 20,20-20,-20 20,0 0,20-20,-20 19,0 1,19-20,-19 20,0 0,0 0,20-20,-20 20,0-1,0 1,0 0,0 0,0 0,0 0,0-1,0 1,20-20,-20 40,0-20,0 0,0-1,0 1,0 0,0 0,0 0,0 0,0-1,0 1,0 0,0 0,0 0,0 0,0-1,-20 1,20 0,0 0,0 0,-20 0,20-1,-19 1,19 0,-20 0,20 0,-20 0,20-1,-20 1,20 0,-19-20,19 20,-20-20,20 20,-20 0,0-20,20 19,-19 1,-1 0,0-20,0 20,1-20,-1 0,0 0,-19 20,19-20,0 0,1 0,-21 0,20 0,1 0,-1 0,0 0,0 0,1 0,-1 0,0 0,0 0,1 0,-1 0,20-20,-20 20,0 0,1 0,-1 0,0 0,1 0,-1 0,0 0,0 0,1 0,-1 20</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10:02.995"/>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10 0,'0'20,"0"0,0 20,0-20,0 0,0 0,0 0,0-1,0 1,0 0,0 0,0 0,0 0,0 20,0-20,0-1,0 1,0 0,0 0,0 0,0 0,0 0,0 0,0 0,0 0,0-1,0 21,20-20,-20 0,0 20,0-20,0 0,0 0,0-1</inkml:trace>
  <inkml:trace contextRef="#ctx0" brushRef="#br0" timeOffset="1640">444 717,'19'0,"1"0,0 0,-1 20,-19-1,20-19,-20 20,0 0,20-20,-20 20,0 0,0 0,0 0,20 0,-20 0,0 0,0-1,0 1,0 0,0 0,0 0,0 0,0 0,0 0,0 0,-20-20</inkml:trace>
  <inkml:trace contextRef="#ctx0" brushRef="#br0" timeOffset="3609">956 100,'0'-20,"20"0,-1 20,1-20,0 20,0 0,-20-20,19 20,1 0,19 0,-19 0,0 0,0 0,-1 0,1 0,0 20,-1-20,-19 20,20 0,-20 0,0 0,20-20,-20 20,0 0,0-1,0 1,19-20,-19 20,0 0,0 0,0 0,0 0,0 20,0-21,0 1,0 0,0 0,0 0,0 0,-19-20,19 20,-20-20,20 20,-20-20,1 0,19 20,-20-20,20 20,-20-20,1 0,19 19,-20-19,0 20,0-20,1 0,19 20,-20-20,0 0,20 20,-19-20,19 20,-20-20,20 20,-20-20,20 20,0 0,0 0,0 0,40-20,-21 0,1 0,0 0,-1 0,1 0,0 0,0 0,-1 0,-19-20,20 20,0 0,-1 0,1 0,0 0,-1 0,21 0,-20 0,-1 0,1 0,-20 20,0-1,20-19</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10:09.823"/>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166 656,'0'-20,"-20"20,0 0,1 0,-1 0,1 0,-1 0,0 0,1 20,19-1,0 1,0 0,0 19,0-19,0-1,0 1,0 0,0-1,0 1,0 0,19-1,1-19,0 0,-1 0,1 0,-1 0,1 0,-20-19,0-1,0 0,20 1,-20-1,0 0,0 1,0-1,0 0</inkml:trace>
  <inkml:trace contextRef="#ctx0" brushRef="#br0" timeOffset="2062">322 675,'0'40,"0"-21,20 1,-20 0,0-1,0 1,0 0,0-1,0 1,0 0,0-1,0 1,0-40,0 1,0-1,0 0,0 1,0-1,0 0,0 1,0-1,0 0,0 1,0-1,0 0,20 20,-1 0,1-19,-1 19,1 0,0 0</inkml:trace>
  <inkml:trace contextRef="#ctx0" brushRef="#br0" timeOffset="4562">910 85,'20'0,"0"-20,-1 20,1-19,19 19,-19-20,-1 20,1-20,-1 20,1 0,0 0,-1 0,1 0,-1 0,1 0,0 0,-1 0,-19 20,20 0,-20-1,0 1,19-20,-19 20,0-1,20 1,-20 0,0-1,0 1,0 0,20-1,-20 1,0 0,0-1,0 1,0 0,0-1,0 1,0 0,0-1,-20-19,0 20,1-20,-20 0,39 20,-20-20,0 0,1 0,-1 20,1-20,-1 0,0 0,1 19,-1-19,1 0,38 0,1 0,-1 0,21 0,-21 0,1 0,-1 0,1 0,0 0,-1 20,1-20,-1 0,-19 20,20-20,0 19,-1-19,-19 20,20 0,-20-1,19-19,-19 20,0 0,20-1,-20 1,0 0,20-1,-20 1,0 0,0-1,0 1,0 0,0-1,0 1,0 0,0-1,-20 1,20 0,-20 0,1-1,-1 1,1-20,-1 20,0-20,1 0,-1 0,1 0,-1 0,20 19,-20-19,1 0,-1 0,1 0,-1 0,0 0,1 0,-20 0,19 20,0-20,1 0,-1 0,1 0,-1 0,0 0,1 0,-1 0,1-20,19 1,-20 19,20-20,0 0,-20 20,20-19,0-1,-19 20,19-20,0 0</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29:15.987"/>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20 40</inkml:trace>
  <inkml:trace contextRef="#ctx0" brushRef="#br0" timeOffset="76731">0 40,'0'20,"0"0,20-20,-20 20,0 0,20-1,-20 1,0 0,0 0,20-20,-20 20,0 0,0 0,20 0,-20-1,0 1,19-20,-19 20,0 0,0 0,0 0,20 0,-20 0,0-1,0 1,20-20,-20 40,0-20,0 0,0 0,0-40,0 0,0 0,0 0,0 0,0 0,0 1,0-1,0 0,20 20,-20-20,20 20,-20-20,0 0,20 0,-20 0,20 20,-20-39,19 19,-19 0,20 0,-20 0,20 0,-20 0,0 1,20 19,0 0,-20 19,0 1,0 0,20 0,-20 0,20 0,-20 0,0 0,19-20,-19 19,0 1,0 0,0 0,20 0,-20 0,0 0,0 0,0-1,0 1,0 0,20-20,-20 20,0 0,0 0,0 0,0 0,20-20,0 0,-20-20,0 0,20 20,-20-20,20 20,-20-20,0 0,20 20,-20-20,0 0,0 1,0-1,19 0,-19 0,0 0,0 0,0 0,0 0,0 1,0-1,0 0,20 20,-20-20,0 0,0 0,0 0,0 0,20 20,-20-39,0 19,0 0,0 0</inkml:trace>
  <inkml:trace contextRef="#ctx0" brushRef="#br0" timeOffset="85637">695 537,'0'-20,"0"0,0 0,0 0,0 1,20 19,0-20,-20 0,20 0,-20 0,20 20,-20-20,20 0,-20 0,0 1,19 19,-19-20,0 0,20 20,-20-20,0 0,20 20,-20-20,0 0,0 0,0 1,20 19,-20-20,0 0,0 0,0 0,0 0,0 0,20 20,0 20,-20 0,0 0,0 0,0 0,0 0,20-1,-20 1,0 0,0 0,20-20,-20 20,0 0,0 0,19-20,-19 20,0-1,0 1,0 0,0 0,0 0,20-20,-20 20,0 0,0 0,0-1,0 1,0 0,0 0,0 0,0 0,20 0,-20 0,0-1</inkml:trace>
  <inkml:trace contextRef="#ctx0" brushRef="#br0" timeOffset="92262">1013 477,'-20'0,"0"0,1 0,-1-20,0 20,0 0,0 0,20-19,-40 19,20 0,1 0,-1 0</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30:52.108"/>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15 99,'0'-20,"0"40,0 0,0 0,0-1,0 1,0 0,0 0,0 0,0 0,0 0,0-1,0 1,0 0,0 0,0 0,0 0,0-1,0 1,0 0,0 0,0 0,0 0,0 0,0-1,0 1,0 0,20 0,-1-20,1 0,0 0,0 0,-1 0,1 0,20 0,-21 0,1 0,0 0</inkml:trace>
  <inkml:trace contextRef="#ctx0" brushRef="#br0" timeOffset="3860">449 59,'0'40,"20"-40,-20 20,0 0,0-1,0 1,0 0,0 0,0 0,0 0,0 0,0-1,0 1,0 0,0 0,0 0,0 0,0-1,0 1,0 0,0 0,0 0,0 0,0 0,0-1,0 1,0 0,0 0,0 0</inkml:trace>
  <inkml:trace contextRef="#ctx0" brushRef="#br0" timeOffset="5563">489 436,'0'-20,"0"1,20 19,-20-20,0 0,19 20,-19-20,0 0,20 20,-20-20,20 20,-20-19,19-1,1 0,-20 0,20 20,-20-20,20 20,-20-20,19 20,1-20,-20 1,20 19,-20-20,20 20,-20-20,19 20,-19-20,20 20,0-20</inkml:trace>
  <inkml:trace contextRef="#ctx0" brushRef="#br0" timeOffset="7500">627 337,'0'20,"0"0,0 0,20-1,-20 1,19-20,-19 20,20 0,-20 0,20-20,-20 20,0 0,20-20,-20 19,19-19,-19 20,0 0,0 0,20 0,-20 0,20-20,-20 19</inkml:trace>
  <inkml:trace contextRef="#ctx0" brushRef="#br0" timeOffset="10422">963 79,'19'20,"-19"0,0 0,20-20,-20 19,0 1,0 0,20-20,-20 20,0 0,0 0,20 0,-20-1,19-19,-19 20,0 0,20-20,-20 20,0 0,20-20,-20 39,0-19,0 0,19-20,-19 20,0 0,0 0,20 0,-20-1,0 1,0 0,20 0,-20 0,0 0,0-1,0 1,20-20,-20 20,0-40,19-19,-19 19,0 0,0 0,20 20,-20-20,0 0,0 1,0-1,20 20,-20-20,0 0,0 0,20 0,-20 0,0 1,0-1,0 0,0 0,19 20,-19-20,0 0,0 1,0-1,0 40,20-1,-20 1,20-20,-20 20,0 0,20 0,-20 0,19-1,-19 1,20 0,-20 0,0 0,20-20,-20 20,0 0,0-1,20-19,-20 20,19 0,-19 0,20-20,-20 20,0 0,20-1,-20 1,0 0,0 20,20-20,-20-1,19-19,-19-19,0-21,20 40,-20-20,0 0,0 0,0 1,0-1,0 0,0 0,0 0,0 0,20 1,-20-1,0 0,0 0,0 0,20 0,-20 0,0 1,0-1,0 0,19 0,-19 0,0 0,0 1,0-1,0 0,20-20,-20 20,0 0,0 1,0-1,0 0,20 0,-20 0,19 20,-19-20</inkml:trace>
  <inkml:trace contextRef="#ctx0" brushRef="#br0" timeOffset="17156">1792 655,'0'-20,"0"0,0 0,0 0,0 0,0-19,0 19,0 0,0 0,19 20,-19-20,20 0,-20 1,0-1,20 20,-20-20,0 0,20 20,-20-20,0 0,19 20,-19-19,0-1,20 20,-20-20,0 0,20 0,-20 0,20 0,-20 1,19-1,-19 0,20 0,-20 0,20 0,0 1,-20-1,19 20,-19 20,0-1,20 1,-20 0,0 0,0 0,20-20,-20 20,0-1,20 1,-1 20,-19-20,0 0,0 0,0-1,0 1,20 0,-20 0,0 0,0 0,0-1,20-19,-20 20,0 0,19-20,-19 20,0 0,0 0,0 0,20-20,-20 19,0 1,0 0,0 0</inkml:trace>
  <inkml:trace contextRef="#ctx0" brushRef="#br0" timeOffset="20797">2127 436,'-19'0,"19"-20,-20 20,0 0,20-19,-20 19,1 0,-1 0,0 0,0 0,1 0,-1 0,0 0,0 0,1 0</inkml:trace>
  <inkml:trace contextRef="#ctx0" brushRef="#br0" timeOffset="23906">2305 20,'20'19,"-20"1,19-20,-19 20,0 0,20-20,-20 20,0 0,20-1,-20 1,20 0,-20 0,19-20,-19 20,0 0,20 0,-20-1,20 1,0 0,-1 0,-19 0,20-20,-20-20,0 0,20 20,-20-20,0 0,20 1,-20-1,0 0,19 20,-19-20,20 0,-20 0,20 0,-20 1,20-1,-20 0,0 0,19 20,-19-20,20 0</inkml:trace>
  <inkml:trace contextRef="#ctx0" brushRef="#br0" timeOffset="28593">2502 397,'0'19,"0"1,20-20,-20 20,0 0,0 0,0 0,20 0,-20-1,0 1,0 0,0 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31:31.592"/>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1846 3274,'-20'0,"0"0,0 0,0 0,1 0,-1 0,0 0,0 0,0 20,0-20,1 0,-1 0,0 0,0 20,0-20,0 0,0 0,20 19,-19-19,-1 0,0 20,0-20,0 0,20 20,-20-20,20 20,-19-20,-1 0,20 20,-20 0,0-1,20 1,-20 0,0-20,20 20,-20 0,1-20,19 20,-20 19,0-39,20 20,-20-20,20 20,-20 0,20 0,-20 0,20-1,-19-19,19 20,0 0,-20-20,20 20,0 0,0 0,-20-20,20 20,0-1,0 1,0 0,0 0,0 0,0 0,0-1,0 1,0 0,0 0,-20 0,20 0,0 0,0-1,0 1,0 0,0 0,0 0,0 0,0-1,0 1,0 0,0 0,0 0,0 0,0-1,0 1,0 0,0 0,0 0,0 0,0 0,0 19,0-19,0 0,0 0,0 0,0-1,0 1,0 0,0 0,0 0,0 0,0-1,0 1,0 0,0 0,20 0,-20 0,0 0,0-1,0 1,20 0,-20 0,0 0,20-20,-20 20,0 19,19-19,-19 0,20 0,-20 0,20 0,-20-1,20 1,-20 0,0 0,20-20,-20 20,20 0,-1-1,-19 1,20 0,-20 0,20-20,-20 20,20-20,-20 20,20 0,-20-1,20-19,-20 20,20-20,-20 20,19-20,-19 20,20-20,0 20,0 0,0-20,0 19,-1 1,1-20,0 20,0-20,-20 20,20-20,-20 20,20-20,19 20,-19-1,0-19,0 20,0 0,0-20,19 20,-19-20,0 20,0 0,0-20,-20 20,19-20,-19 19,20-19,0 0,0 0,-20 20,20-20,0 0,0 20,-1-20,1 0,20 0,0 0,-21 0,1 0,0 0,0 0,0 0,-20-20,20 20,-1 0,-19-20,20 20,-20-19,20 19,-20-20,20 0,0 0,-20 0,20 20,-20-20,20 20,-20-20,0 1,19-1,-19 0,20 20,-20-20,0 0,0 0,20 20,-20-19,20 19,-20-20,0 0,0 0,20 0,0 0,-20 1,0-1,19 0,-19 0,0 0,0 0,0 0,20-19,-20 19,0 0,0 0,0 0,0 1,0-1,0 0,0 0,0 0,0 0,0 0,0 1,0-1,0 0,0 0,0 0,0 0,0 1,0-1,0 0,0 0,0 0,0 0,0-19,20 19,-20 0,0 0,0 0,0 0,0 1,0-1,0-20,0 20,0 0,0 1,0-1,20 0,-20 0,0 0,0 0,0 0,0 1,0-1,20 0,-20 0,0 0,0 0,0 1,20-21,-20 20,0 0,0 0,0 1,0-1,0 0,0 0,0 0,0 0,0 0,0 1,0-1,0 0,0 0,20-20,-20 21,0-1,0 0,0-20,0 20,0-19,0 19,0 0,0 0,0 0,0-19,0 19,0 0,0 0,0 0,0 0,0 0,-20 20,20-19,-40-1,40 0,-20 20,0-20,0 0,1 0,-1 1,0 19,0-20,0 20,20-20,-39 20,19 0,0 0,0 0,0 0,0 0,0-20,1 20,-1 0,-20 0,20 0,0 0,1 0,-1 0,0 0,0 0,0 0,0 0,1 0,-1 0,0 0,0 0,0 0,0 0,0 0,1 0</inkml:trace>
  <inkml:trace contextRef="#ctx0" brushRef="#br0" timeOffset="72810">0 0,'40'0,"-20"0,20 20,-21-20,21 0,20 0,-21 0,21 0,-1 19,1 1,19-20,20 0,1 0,-41 20,21 0,-61-20,21 0,-20 20,0-20,0 0,19 20,-19-20,0 0,20 0,-20 0,39 19,1-19,-1 20,21-20,-41 0,41 20,-21 0,-39-20,20 0,-1 0,1 0,0 20,-20-20,-1 0,1 0,20 0,-40 20,20-20,0 0,-1 0,1 0,40 0,-20 20,-21-20,21 0,0 19,19-19,-19 0,0 20,-1-20,21 20,-1-20,1 0,-20 0,-1 0,1 0,-20 0,20 0,-21 0,1 0,0 0,0-20,0 20,0 0,-20-20,19 20,1-39,0 39,0-20,20 20,-40-20,20 20,-1 0,1-20,0 20,-20-20,20 20,-20-20,20 20,-20-19,20 19,-1-20,1 20,-20-20,20 20,0 0,-20-20,20 20</inkml:trace>
  <inkml:trace contextRef="#ctx0" brushRef="#br0" timeOffset="74857">1707 238,'0'20,"0"0,0-1,0 1,20-20,-20 20,20 0,-20 0,0 0,19-1,1 21,-20-20,20 0,-20 19,0-19,20 0,-20 0,20 0,0 20,-20-21,0 1,0 20,19-20,-19 0,0 39,0-39,20 20,0-21,-20 21,20 0,-20-20,0 0,0-1,0 21,20 0,-20-20,0-1,0 21,0-20,0 0,0 0,0 0,20-1,-20 21,0-20,0 0,0 0,0-1,0 21,20-20,-20 0,0 0,0 0,0-1,19 1,-19 0,20 20,-20-20,0-1,0 1,0 0,0 0,0 0,20 0,-20-1,0 21,0-20,0 0,0 20,0-21,0 1,0 0,0 0,0 0,0 0,0-1,0 1,0 0,0 0,0 0,0 0,0-1,0 1,0 0,0 0,0 0,0 0,0 19,-20-19,20 0,0 0,0 0,0 0,0-1,-20-19,20 20,0 0,0 0,0 0,0 0,-19-20,19 20,0-1,0 1,0 0,-20-20,20 20,0 0,0 0,0-1,0 1,-20-20,20 20,0 0,-20-20,20 20,0 0,0 0,-20-20,20 19,0 1,0 0,-20-20,20 20,0 0,0 0,0-1,0-38,0-1,0 0,0 0,0 0,0 0,0 1,0-1,0 0,0 0,0 0,0 0,0 0,0 1,0-1,0 0,20 0,-20 0,0 0,0 1,0-1,0 0,0 0,0 0,0-20,0 21,20 19,-20-20,0 0,0 0,0 0,0 0,0 1,0-1,0 0,20 60,-20-21,0 1,0 0,20 0,-20 0,0 0,0-1,20 21,-20-20,0 0,0 0,0 0,0-1,0 21,19-40,-19 20,0 0,0 0,0-1,0 1,0 20,0-20,0 0,0 0,0-1,0 1,0 0,-19-20,19 20,-20-20,20 20,0 0,-20-20,20 19,0-38,20-1,0 0,-1 0,1 0,0 20,-20-20,20 20,-20-19,20-1,0 20,-20-20,19 0,-19 0,20-20,-20 21,20-1,-20 0,20 20,-20-20,20 0,0 0,-1 1,-19-1,20 20,-20-20,20 20,-20-20,0 0,20 20,-20-20,20 20,-20-20,20 1,-20-1,20 20,-20-20,0 0,19 20,-19-20,-19 0,-1 20,0-19,-20 19,20-20,0 20,1 0,-1 0,0 0,0-20,0 20,0 0,1 0,-1 0,0 0,0 0,0 0,0 0,20 20,0 0,0 19,0-19,0 0,0 0,0 0,0-1,0 1,-19-20,19 20,0 0,0 0,0 0,0 0,0-1,0 21,0-20,19-20,1 0,0-20,0 0,0 0,0 1,-1 19,-19-20,0 0,0 0,20 20,-20-20,20 20,-20-20,20 20,-20-20,0 1,20-1,-20 40,-20-1,20 1,-20 0,20-40,20 0,-40 20,0 0,0 0,1 0,19 20,0-79,0 39,0-20,0 20,0 1,0 38,0 1,0 0,0 0,19-20,1-20,0 20,0-20,0 20,0 0,-20 20,0 20,-20-20,-20-1,20-19,-19 40,-1-20,0 0,20 20,-19-21,39 1,-20-20,0 20,20 0,0 0,-20-20,20 20,0-1,0 1,-20 0,40-40,20 20,-20 0,0-20,19 20,-19 0,-20-19,0-1,0 0,0-20,0 20,0 1,0-1,0 0,0 0,-20 20,0-40,1 40,-1-20,20 1,-20 19,20-20,-20 20,0 0,0 0,20 20,0-1,0 21,0-20,0 0,0 0,0 0,0-1,0 1,0 0,0 0,0 0,0-40,0-20,-20 1,20 19,0 0,0 0,0 0,0 0,0 0,0 1,0-1,0 0,0 0,0 0,0 0,-19 20,19-19,0-1,0 0,-20 20,20-20,0 0,20 20,-1 0,1 0,0 0,0 20,0-20,20 20,-21-20,-19 20,20-20,0 0,-20 20,20-20,0 0,-20 19,20-19,-20 20,19-20,1 0,0 0,0 20,0-20,0 0,-1 20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32:25.965"/>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1051 218,'0'20,"-20"-20,20 20,-20-20,20 20,-20-20,20 20,-20-1,0 1,1 0,-1-20,20 20,-20-20,20 20,-20 0,20-1,0 1,-20 0,20 0,0 0,0 0,0-1,0 1,0 0,0 0,0 0,0 0,0 0,0-1,0 1,0 0,0 0,0 0,20 0,-20-1,20 1,0 0,0 0,-1-20,1 0,0 20,20 0,-1-20,1 19,-20-19,20 0,-21 20,1-20,0 0,0 0,0 0,-20-20,19 20,-19-19,0-1,0 0,20 20,-20-20,0 0,0 0,0 1,0-1,0 0,0 0,0 0,0 0,0 1,0-1,-20 0,1 20,19-20,-20 20,0-20,0 20,0 0,1 0,-1 0,0 0,-20 0,40 20,-20-20,1 0,19 20,-20-20,20 20,-20 0,0-1,20 1,0 0,-20 0,20 0,0 0,0-1,0 1,-20-20</inkml:trace>
  <inkml:trace contextRef="#ctx0" brushRef="#br0" timeOffset="3656">1844 298,'-20'0,"0"0,0 0,0 0,0 0,1 0,-1 0,0 0,0 19,0 1,0 0,20 0,-19-20,19 20,-20 0,20-1,0 1,-20-20,20 20,0 0,0 0,0 0,-20-1,20 1,0 0,0 0,0 0,0 0,0 0,0-1,0 1,0 0,0 0,0 0,0 0,0-1,0 1,20 0,-20 0,20-20,-20 20,20-20,-20 20,19-20,21 19,0-19,-20 0,-1 0,1 0,0 0,0 0,0 0,0 0,-1 0,1-19,0-1,0 0,-20 0,0 0,20 20,-20-20,0 1,0-1,0 0,0 0,0 0,0 0,0 1,0-1,0 0,0 0,0 0,0 0,0 0,0-19,0 19,0 0,-20 20,20-20,0 0,0 1,-20 19,20-20,0 0,-20 0,20 0,-20 0,1 20</inkml:trace>
  <inkml:trace contextRef="#ctx0" brushRef="#br0" timeOffset="8046">2359 258,'-20'0,"0"0,20 20,-20-20,20 20,-19-20,19 19,-40 1,40 0,-20 0,20 0,0 0,-20-20,20 19,0 1,-19 0,19 0,0 0,0 0,-20 19,20-19,0 0,0 0,0 0,0 0,0-1,0 1,0 0,0 0,0 0,20 0,-20-1,0 1,19-20,-19 20,20-20,-20 20,20-20,-20 20,20-20,0 20,19-20,-19 19,0-19,0 0,0 0,-1 0,1 0,0 0,20 0,-20 0,-1 0,1 0,0-19,-20-1,20 0,-20 0,20 20,-20-20,0 0,0 1,19 19,-19-20,0 0,0 0,0 0,0 0,0 1,0-1,0 0,0 0,0 0,0 0,0 0,0 1,0-1,-19 20,19-20,0 0,0 0,0 0,-20 20,20-19,0-1,-20 0,20 0,-20 0,20 0,-20 20,20-19,-19 19,-1-20,0 20,0 0,0 0,0 0</inkml:trace>
  <inkml:trace contextRef="#ctx0" brushRef="#br0" timeOffset="11390">2993 0,'0'20,"0"0,-20-1,20 1,0 0,-19-20,19 20,-20 0,20 0,0-1,-20-19,20 20,0 0,-20-20,20 20,0 0,-20-20,20 20,0 0,-19-20,19 19,0 1,-20-20,20 20</inkml:trace>
  <inkml:trace contextRef="#ctx0" brushRef="#br0" timeOffset="14593">0 0,'20'0,"0"0,-20 20,19-20,1 0,-20 20,20-20,0 19,-20 1,20-20,-20 20,19-20,-19 20,20-20,-20 20,20 0,-20-1,0 1,0 0,20-20,-20 20,0 0,0 0,0 0,0-1,20-19,-20 20,0 0,0 0,20 0,-20 0,0-1,0 1,0 0,0 20,0-20,0-1,0 1,0 0,0 0,0 0,0 0,0 0,0-1,0 1,0 0,0 0</inkml:trace>
  <inkml:trace contextRef="#ctx0" brushRef="#br0" timeOffset="16265">79 40,'20'0,"0"19,0-19,-1 20,21-20,-20 0,0 20,0 0,19-20,-19 20,20-20,-1 0,-19 0,0 0,0 0,0 0,0 0,-1 0,21 0,19 0,-19 0,-20 0,20-20,-21 20,1 0,0 0,0-20,0 20</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31:48.341"/>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 0,'0'20,"0"0,0 0,0 0,0 0,0 0,0 0,0 0,0-1,0 1,0 0,0 0,0 20,20-20,-20 0,0 0,0-1,0 1,0 0,0 0,40-20,-20 0,-1 20,1-20,0 0,0 0,0 0,19 0,-19 0,0 0</inkml:trace>
  <inkml:trace contextRef="#ctx0" brushRef="#br0" timeOffset="2203">1 219,'40'0,"-20"0,19 0,1 0,-20 0,0 0,0 0,-1 0,1 0</inkml:trace>
  <inkml:trace contextRef="#ctx0" brushRef="#br0" timeOffset="3687">41 20,'20'0,"0"0,-1 0,21 0,-20 0,0 0,0 0,-1 0,1 0,0 0,0 0,0 0,-1 0</inkml:trace>
  <inkml:trace contextRef="#ctx0" brushRef="#br0" timeOffset="5000">477 20,'0'20,"0"0,20-20,-20 20,0 0,0 0,0 0,0 0,0-1,0 1,0 0,0 0,0 0,0 0,0 0,0 0,0 0,0-1,0 1,0 0,0 0,0 0</inkml:trace>
  <inkml:trace contextRef="#ctx0" brushRef="#br0" timeOffset="6828">536 40,'0'20,"0"0,0 0,20-20,-20 20,20 20,-20-21,20-19,-20 20,20-20,-20 20,19 0,1 0,-20 0,20 0,0-20,-20 20,20-20,-20 20,19-1,-19 1,0 0,20-20,-20-20,0 0,0 1,0-1,0 0,0 0,0 0,0 0,0 0,0 0,0 0,0 1,0-1,0 0,0 0,0 0,0 0,0 0,0 0,0 0</inkml:trace>
  <inkml:trace contextRef="#ctx0" brushRef="#br0" timeOffset="10203">933 0,'-20'20,"20"0,0 0,0 0,0 0,0 20,0-20,0-1,0 1,0 0,-20-20,20 20,0 0,0 0,0 0,0 0,0 0,0-1,0 1,0 0,0 0</inkml:trace>
  <inkml:trace contextRef="#ctx0" brushRef="#br0" timeOffset="13156">972 20,'20'0,"0"0,0 0,-1 0,1 0,0 0,-20 20,20-20,0 0,-20 20,19 0,-19 0,20-20,-20 20,0 0,20-20,-20 20,0-1,0 1,0 0,0 0,0 0,20-20,-20 20,0 0,0 0,0 0,-20-20,20 19,-20-19,0 0,1 0,19 20,-20-20,0 0,0 0,0 20,1-20,-1 0,0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06.870"/>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0 158,'0'-19,"0"-1,0 1,0-1,20 20,-20-19,19 19,0-20,1 20,-1 0,20-19,0 19,-19 0,19 0,-20 0,-19-19,19 19,1 0,-1 0,1 0,-1 0,0 19,-19 0,0 1,0-1,0 1,0-1,0 1,0-1,0 0,0 1,0-1,-19 1,0-1,-20-19,19 19,1-19,0 0,-1 0,1 0,-1 0,0 0,1 0,19-19,-20 0,20-1,0 1,0-1</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32:06.887"/>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 20,'0'20,"0"0,0 0,0 0,0 0,0 0,0 0,0 0,0 0,0 0,0 0,0 0,0 0,0 20,20-20,-20 0,0 0,20-20,-20 20,0 0,20 0,-20 0,0 0,19-20,-19-20,20 20,-20-20,0 0,0 0,0 0,20 0,-20 0,0 0,0 0,0 0,20 20,-20-20,20 0,0 0,-20 0,19 20,-19-20,20 0,-20 0,20 0,-20 0,0 0,0 0,0 0,0 0,0 0</inkml:trace>
  <inkml:trace contextRef="#ctx0" brushRef="#br0" timeOffset="3797">398 40,'-20'0,"20"20,0 0,-20 0,20 0,0 0,0 0,0 0,0 0,-20 0,20 0,0 0,0 0,0 0,0 0,0 0,0 0,0 0,0 0,0 0,0 0</inkml:trace>
  <inkml:trace contextRef="#ctx0" brushRef="#br0" timeOffset="6547">537 20,'0'20,"-20"0,20 0,0 0,0 0,0 0,0 0,0 0,0 0,0 0,0 0,0 0,0 0,0 0,0 0,0 0,0 0,0 0,0 0,0 0,20-20,0 0,-1 0,1 0,0 0,0 0,0 0,0 0,0 0</inkml:trace>
  <inkml:trace contextRef="#ctx0" brushRef="#br0" timeOffset="9594">537 280,'20'0,"-1"0,21 0,-20 0,0 0,0 0,-40-20</inkml:trace>
  <inkml:trace contextRef="#ctx0" brushRef="#br0" timeOffset="11359">576 80,'20'0,"0"0,0 0,20 0,-20 0,-1 0,1 0,0 0,0 0,0 0,-20-20,-20 20</inkml:trace>
  <inkml:trace contextRef="#ctx0" brushRef="#br0" timeOffset="13359">914 20,'0'20,"0"0,0 0,0 0,0 0,20 0,-20 0,0 0,0 0,0 0,20-20,-20 20,0 0,19-20,-19 20,0 0,20 0,-20 0,0 0,0 0,20-20,-20 20,0 0,20-20,-20-20,0 0,0 0,20 0,-20 0,0 0,0 0,20 0,-20 0,0 0,19 20,-19-20,0 0,0 0,20 20,-20-20,20 20,-20-20,0 0,20 20,-20 20,20-20,-20 20,0 0,0 0,20-20,-20 20,0 0,0 0,0 0,19-20,-19 20,0 0,0 0,20-20,-20 40,0-20,0 0,0 0,20-20,-20 20,0 0,0-40,20 20,-20-20,0 0,20 20,0-20,-20 0,0 0,20 0,-20 0,0 0,19 0,-19 0,0 0,0 0,0 0,0 0,0 0,0 0,0 0,0 0,0 0,20 20,-20-20,0 0</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10-02T13:28:47.425"/>
    </inkml:context>
    <inkml:brush xml:id="br0">
      <inkml:brushProperty name="width" value="0.15875" units="cm"/>
      <inkml:brushProperty name="height" value="0.635"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0 121,'20'0,"0"0,0 0,0 0,-1 0,21 19,-20-19,0 0,0 0,-1 19,1-19,0 0,0 0,0 0,0 0,0 0,-1 0,1 0,0 0,0 0,0 0,0 0,-1 0,1 0,20 0,-20 0,0 0,0 0,-1 0,1 0,0 0,0 0,0 0,0 0,-1 0,1 0,0 0,0 0,0 0,0 0,0 0,-1 0,1 0,0 0,0 0,0 0,19 0,-19 0,0 0,0 0,0 0,0 0,0-19,-1 19,1 0,0 0,0 0,0 0,0-19,-1 19,1 0,0 0,0 0,-20-19,20 19,0 0,0 0,-1 0,-19-21,20 21,0 0,0 0,0 0,0 0,-20-19,20 19,-1 0,1 0,0 0,0 0,0 0,0-19,-1 19,1 0,0 0,0 0,0 0,0 0,0 0,-1 0,1 0,0 0,0 0,0 0,-20-20,20 20,-1 0,1 0,0 0,0 0,0 0,20 0,-21 0,1 0,0 0,0 0,0 0,0 0,-1-19,1 19,0 0,0 0,0 0,0 0,0 0,-1 0,1 0,0 0,0 0,0 0,0 0,-1 0,1 0,0 0,0 0,0 0,20 0,-21 0,1 0,0 0,0 0,0 0,0 0,-1 0,1 0,0 0,0 0,0 0,0 0,0 0,-1 0,1 19,0-19,20 0,-20 0,-1 0,1 0,0 0,0 0,0 0,0 0,0 0,-1 0,1 0,0 0,0 0,0 0,0 0,-1 0,-19 20,20-20,0 0,0 0,20 0,-20 0,-1 0,1 19,0-19,0 0,0 0,0 0,-1 0,-19 19,20-19,0 0,0 0,0 0,0 0,-20 21,20-21,-1 0,1 0,0 0,0 0,0 0,0 0,-1 0,1 0,0 0,0 0,0 0,0 0,0 0,-1 0,1 0,0 19,20-19,-20 0,-1 0,1 0,0 0,0 0,0 0,0 0,0 0,-1 0,1 0,0 0,0 0,0 0,0 0,0 0,-1 0,1 0,0 0,0 0,0 19,0-19,-1 0,1 0,0 0,0 0,0 0,0 0,0 0,-1 0,1 0,0 0,0 0,0 0,0 0,-1 0,1 0,0 0,0 0,0 0,0 0,0 0,-1 0,1 0,0 0,0 0,0 0,0 0,19 0,-19 0,0 0,0 0,0 0,0 0,-1 0,1 0,0 0,0 0,0 0,0 0,-1 0,1 0,0 0,0 0,0 0,0 0,0 0,-1 0,1 0,0 0,0 0,0 0,19 0,-19 0,0 0,0 0,0 0,0 0,0 0,-1 0,1 0,0 0,0 0,0 0,0 0,19 0,-19 0,0 0,0 0,0 0,0 0,-1 0,1 0,0 0,0 0,0 0,0 0,-1 0,1 0,0 0,0 0,0 0,0 0,0 0,-1-19,1 19,0 0,0 0,0 0,0 0,-1 0,1 0,-20-19,20 19,0 0,0 0,0 0,0 0,-1 0,1 0,0 0,0 0,0 0,0 0,-1 0,1 0,0 0,0 0,0 0,0 0,0 0,-1 0,1-21,0 21,0 0,0 0,0 0,-1 0,1 0,-1 0,1 0,0 0,0 0,0 0,-1 0,1 0,0 0,0 0,0 0,0 0,0 0,-1 0,1 0,20 0,-20 0,0 0,-1 0,1 0,0 0,0 0,0 0,0 0,0 0,-1 0,1 0,0 0,0 0,0 0,0 0,-1 0,1 0,20 0,-20 0,0 0,0 0,-1 0,1 0,0 0,0 0,0 0,0 0,-1 0,1 0,0 0,0 0,0 0,0 0,0 0,-1 0,1 0,0 0,0 0,0 0,0 0,-1 0,1 0,0 0,0 0,0 0,0 0,0 0,-1 0,1 0,0 0,0 0,0 0,0 0,-1 0,1 0,0 0,0 0,0 0,20 0,-21 0,1 0,0 0,0 0,0 0,0 0,-1 0,1 0,0 0,0 0,0 0,0 0,0 0,-1 0,1 0,0 0,0 0,0 0,0-19,-1 19,1 0,0 0,0 0,0 0,0 0,19 0,-19 0,0 0,20 0,-20 0,-1 0,1 0,0 0,0 0,0 0,0 0,0 0,-1 0,1 0,0 0,0 0,0 0,0 0,19 0,-19 0,0 0,0 0,0 0,0 0,-1 0,1 0,0 0,20 0,-20 0,-1 0,1 0,0 0,0 0,0 0,0 0,0 0,-1 0,1 0,0 0,0 0,0 19,0-19,0 0,-1 0,21 0,-20 0,0 0,0 0,-1 21,1-21,0 0,0 0,0 0,0 0,0 0,-1 0,1 0,0 0,0 0,0 0,0 0,-1 0,1 0,0 0,0 0,0 0,0 0,0 0,-1 0,1 0,0 0,0 0,0 0,0 0,-1 0,21 0,-20 0,0 0,0 0,0 0,-1 0,1 0,0 0,0 0,0 0,0 0,-1 0,1 0,0 0,0 0,0 0,0 0,0 0,-1 0,1 0,0 0,0 0,0 0,0 0,-1 0,1 0,0 0,0 0,0 0,0 0,0 0,-1 0,1 0,0 0,0 0,0 0,0 0,-1 0,1 0,0 0,0 0,0 0,0 0,0 0,-1 0,1 0,0 0,0 0,0 0,19 0,-19 19,0-19,0 0,0 0,0 0,19 0,-19 0,0 0,0 0,0 0,0 0,-1 19,1-19,0 0,0 0,0 0,0 0,0 0,-1 0,1 0,0 0,0 0,0 0,0 0,-1 0,1 19,0-19,0 0,0 0,0 0,0 0,19 0,-19 0,0 0,0 0,0 0,-1 20,1-20,0 0,0 0,0 0,0 0,0 0,-1 0,1 0,20 0,-20 0,0 0,-1 0,1 0,0 0,0 0,0 0,0-20,0 20,-1 0,21 0,-20 0,0 0,0 0,0 0,-1 0,1 0,0 0,0 0,20 0,-21 0,1 0,0 0,0 0,0 0,0 0,0 0,-1 0,1 0,0 0,0 0,0 0,0 0,-1 0,1 0,0 0,0 0,0 0,0 0,0 0,-1 0,1 0,20-19,-20 19,0 0,-1 0,1-19,20 19,-20 0,20 0,-21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09.010"/>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39 351,'0'-19,"0"0,0 0,0 0,0-1,0 1,0-19,0 19,0 0,0 0,0 0,0 0,0 0,20 19,-20-19,20-1,-20 1,20 19,0 0,-1 0,1 0,0 0,-20-19,20 19,0 0,-1 0,1 0,0 0,0 0,0 0,-1 0,-19 19,20-19,0 19,-20 1,20-20,-20 19,0 0,20 0,-20 19,0-19,19-19,-19 19,0 0,0 0,0 0,0 1,0-1,-19-19,-1 19,0-19,0 19,0-19,1 0,-1 19,0-19,0 0,0 0,1 0,-1 0,-20 0,20 0,1 0,-1 0,-20 0,20-19,1 0,-1 19,20-19</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11.229"/>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255 537,'-20'0,"0"0,1 0,-20 0,39-20,-20 20,1-20,-1 0,0 1,1-1,-1 0,1 0,19 1,0-1,-20 0,20 0,0 0,0 1,0-1,0 0,0-19,0 19,0 0,0 0,20 1,-20-1,19 0,1 20,-1-20,1 0,0 20,-20-19,19 19,1 0,-1 0,1-20,-1 20,1 0,0 0,0 0,19 0,-19 0,-1 0,1 0,-1 0,-19 20,20-20,-20 19,20 1,-20 0,19 0,-19 0,0-1,20 1,-20 0,0 0,0-1,0 1,0 0,19 0,-19-1,0 1,0 0,0 20,0-21,0 1,0 0,0 0,-19-1,-1-19,20 20,-19-20,-1 0,0 20,1-20,-1 0,-38 0,38 0,-20 0,20 0,1 0,-1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13.198"/>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177 235,'-19'0,"-20"0,20 0,0 0,0 0,-1 0,20-19,-19 19,19-20,0 1,-20 19,20-20,0 1,0-1,0 1,0 0,0-1,20 20,-1-19,1 19,-1-20,0 20,0 0,0 0,-19-19,20 19,-1 0,1 0,-1 0,1 0,-1 0,0 0,0 0,0 19,1-19,-20 20,0-1,19 1,-19-1,0 0,0 1,20-20,-20 19,0 1,0-1,0 1,0-1,0 1,-20-20,20 19,0 0,-19-19,-1 0,20 20,-19-20,0 19,-19-19,18 0,1 0,-1 0,1 0,-1 0,1 0,0 0,0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15.339"/>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215 455,'-20'0,"1"0,-1 0,1 0,-1 0,0 0,1-19,-1 19,1-20,19 0,-20 0,20 1,-19 19,19-20,0 0,0 0,0-19,0 19,0 0,0 0,0 1,0-1,19 20,-19-20,20 0,-1 1,20-1,-19 0,0 20,-1-20,1 20,-20-20,19 20,1 0,-20-19,19 19,1 0,19 0,-20 19,1-19,0 20,-1-20,1 20,-1-20,-19 20,20 0,-20-1,0 1,0 0,0 19,0-19,19 0,-19 0,0 0,0 19,0-19,0 0,0-1,0 1,0 0,0 0,0-1,-19 1,-1 20,1-20,-1-20,-19 19,19-19,-19 20,20-20,-20 0,19 20,1-20,-1 0,1 0,-1 0,0 0</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17.214"/>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65 377,'-19'0,"19"-19,0-1,0-19,-19 39,19-20,0 1,-19-1,19 0,0 1,0-1,0 0,0 1,0-1,0 0,0 1,0-1,0 1,0-1,19 20,0 0,0 0,0-20,0 20,0 0,19 0,-20 20,1 0,19-1,-19 1,0-1,0-19,0 20,0 0,-19-1,0 1,0 0,0-1,0 1,0 0,0-1,0 1,0-1,0 21,0-21,-19-19,0 20,0 0,0-20,19 19,-19-19,0 20,0-20,0 0,1 0,-1 0,0 0,0 0,0 0,0 0,0 0,0-20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19.089"/>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60 371,'0'-19,"0"0,-20 19,20-19,0 0,0-1,0 1,0 0,0 0,0-20,0 20,0 0,20 0,-20 0,20 0,0-1,-20 1,20 19,-20-19,20 19,0 0,0-19,0 19,0 0,0 0,0 0,0 0,0 0,0 0,20 19,-20 0,-20 0,40 1,-40-1,20-19,-20 19,20 0,-20 0,20 0,-20 1,0-1,0 0,0 0,0 0,0 1,0-1,0 0,-20-19,20 19,-20-19,20 19,-20-19,0 0,0 0,0 0,-20 0,0 0,0 0,0 0,-20 0,20 0,-20 0,40 0,0 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9-16T16:09:21.026"/>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140 519,'0'-20,"-19"0,-1 0,1 0,19 0,-20 1,20-1,-20 0,20 0,0 0,-19 0,19 0,0 0,0 0,-20 0,20 0,0 0,0 1,0-1,0 0,0 0,0 0,20 20,-1-20,1 0,0 20,-1-20,1 20,-1 0,1-20,0 20,-1 0,1 0,0 0,-1 0,1 0,-20 20,19-20,-19 20,20-20,-20 20,20-20,-20 20,19-20,-19 20,0 0,20 0,-20 0,0-1,19-19,1 20,-20 0,0 0,0 0,0 0,20 0,-20 0,0 0,0 0,0 0,0 0,0-1,0 1,-20-20,20 20,-20 0,1-20,-1 0,-19 20,19-20,1 0,-1 0,1 0,-21 0,21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14C459D-DB0E-4F32-9134-AD01B166C844}"/>
              </a:ext>
            </a:extLst>
          </p:cNvPr>
          <p:cNvSpPr>
            <a:spLocks noGrp="1" noChangeArrowheads="1"/>
          </p:cNvSpPr>
          <p:nvPr>
            <p:ph type="hdr" sz="quarter"/>
          </p:nvPr>
        </p:nvSpPr>
        <p:spPr bwMode="auto">
          <a:xfrm>
            <a:off x="0" y="0"/>
            <a:ext cx="30670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t" anchorCtr="0" compatLnSpc="1">
            <a:prstTxWarp prst="textNoShape">
              <a:avLst/>
            </a:prstTxWarp>
          </a:bodyPr>
          <a:lstStyle>
            <a:lvl1pPr algn="l" defTabSz="939800" eaLnBrk="1" hangingPunct="1">
              <a:defRPr sz="1200">
                <a:latin typeface="Arial" charset="0"/>
              </a:defRPr>
            </a:lvl1pPr>
          </a:lstStyle>
          <a:p>
            <a:pPr>
              <a:defRPr/>
            </a:pPr>
            <a:endParaRPr lang="en-US"/>
          </a:p>
        </p:txBody>
      </p:sp>
      <p:sp>
        <p:nvSpPr>
          <p:cNvPr id="53251" name="Rectangle 3">
            <a:extLst>
              <a:ext uri="{FF2B5EF4-FFF2-40B4-BE49-F238E27FC236}">
                <a16:creationId xmlns:a16="http://schemas.microsoft.com/office/drawing/2014/main" id="{B67A1B7A-9DD6-405A-8075-C60D13462C42}"/>
              </a:ext>
            </a:extLst>
          </p:cNvPr>
          <p:cNvSpPr>
            <a:spLocks noGrp="1" noChangeArrowheads="1"/>
          </p:cNvSpPr>
          <p:nvPr>
            <p:ph type="dt" idx="1"/>
          </p:nvPr>
        </p:nvSpPr>
        <p:spPr bwMode="auto">
          <a:xfrm>
            <a:off x="4008438" y="0"/>
            <a:ext cx="306705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t" anchorCtr="0" compatLnSpc="1">
            <a:prstTxWarp prst="textNoShape">
              <a:avLst/>
            </a:prstTxWarp>
          </a:bodyPr>
          <a:lstStyle>
            <a:lvl1pPr algn="r" defTabSz="939800" eaLnBrk="1" hangingPunct="1">
              <a:defRPr sz="1200">
                <a:latin typeface="Arial" charset="0"/>
              </a:defRPr>
            </a:lvl1pPr>
          </a:lstStyle>
          <a:p>
            <a:pPr>
              <a:defRPr/>
            </a:pPr>
            <a:endParaRPr lang="en-US"/>
          </a:p>
        </p:txBody>
      </p:sp>
      <p:sp>
        <p:nvSpPr>
          <p:cNvPr id="57348" name="Rectangle 4">
            <a:extLst>
              <a:ext uri="{FF2B5EF4-FFF2-40B4-BE49-F238E27FC236}">
                <a16:creationId xmlns:a16="http://schemas.microsoft.com/office/drawing/2014/main" id="{806C0A1B-679D-4636-AD0A-97B7E9168FAD}"/>
              </a:ext>
            </a:extLst>
          </p:cNvPr>
          <p:cNvSpPr>
            <a:spLocks noGrp="1" noRot="1" noChangeAspect="1" noChangeArrowheads="1" noTextEdit="1"/>
          </p:cNvSpPr>
          <p:nvPr>
            <p:ph type="sldImg" idx="2"/>
          </p:nvPr>
        </p:nvSpPr>
        <p:spPr bwMode="auto">
          <a:xfrm>
            <a:off x="1184275" y="706438"/>
            <a:ext cx="4710113" cy="35321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a:extLst>
              <a:ext uri="{FF2B5EF4-FFF2-40B4-BE49-F238E27FC236}">
                <a16:creationId xmlns:a16="http://schemas.microsoft.com/office/drawing/2014/main" id="{4E4A2960-E514-4234-88CD-9E3C2D52F9FC}"/>
              </a:ext>
            </a:extLst>
          </p:cNvPr>
          <p:cNvSpPr>
            <a:spLocks noGrp="1" noChangeArrowheads="1"/>
          </p:cNvSpPr>
          <p:nvPr>
            <p:ph type="body" sz="quarter" idx="3"/>
          </p:nvPr>
        </p:nvSpPr>
        <p:spPr bwMode="auto">
          <a:xfrm>
            <a:off x="708025" y="4473575"/>
            <a:ext cx="5661025" cy="423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a:extLst>
              <a:ext uri="{FF2B5EF4-FFF2-40B4-BE49-F238E27FC236}">
                <a16:creationId xmlns:a16="http://schemas.microsoft.com/office/drawing/2014/main" id="{4E1E0FE7-CE27-4513-8D92-3517C720E5EA}"/>
              </a:ext>
            </a:extLst>
          </p:cNvPr>
          <p:cNvSpPr>
            <a:spLocks noGrp="1" noChangeArrowheads="1"/>
          </p:cNvSpPr>
          <p:nvPr>
            <p:ph type="ftr" sz="quarter" idx="4"/>
          </p:nvPr>
        </p:nvSpPr>
        <p:spPr bwMode="auto">
          <a:xfrm>
            <a:off x="0" y="8945563"/>
            <a:ext cx="30670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b" anchorCtr="0" compatLnSpc="1">
            <a:prstTxWarp prst="textNoShape">
              <a:avLst/>
            </a:prstTxWarp>
          </a:bodyPr>
          <a:lstStyle>
            <a:lvl1pPr algn="l" defTabSz="939800" eaLnBrk="1" hangingPunct="1">
              <a:defRPr sz="1200">
                <a:latin typeface="Arial" charset="0"/>
              </a:defRPr>
            </a:lvl1pPr>
          </a:lstStyle>
          <a:p>
            <a:pPr>
              <a:defRPr/>
            </a:pPr>
            <a:endParaRPr lang="en-US"/>
          </a:p>
        </p:txBody>
      </p:sp>
      <p:sp>
        <p:nvSpPr>
          <p:cNvPr id="53255" name="Rectangle 7">
            <a:extLst>
              <a:ext uri="{FF2B5EF4-FFF2-40B4-BE49-F238E27FC236}">
                <a16:creationId xmlns:a16="http://schemas.microsoft.com/office/drawing/2014/main" id="{3B7E014C-450D-472A-8391-1C06C1E9BB25}"/>
              </a:ext>
            </a:extLst>
          </p:cNvPr>
          <p:cNvSpPr>
            <a:spLocks noGrp="1" noChangeArrowheads="1"/>
          </p:cNvSpPr>
          <p:nvPr>
            <p:ph type="sldNum" sz="quarter" idx="5"/>
          </p:nvPr>
        </p:nvSpPr>
        <p:spPr bwMode="auto">
          <a:xfrm>
            <a:off x="4008438" y="8945563"/>
            <a:ext cx="3067050"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55" tIns="47028" rIns="94055" bIns="47028" numCol="1" anchor="b" anchorCtr="0" compatLnSpc="1">
            <a:prstTxWarp prst="textNoShape">
              <a:avLst/>
            </a:prstTxWarp>
          </a:bodyPr>
          <a:lstStyle>
            <a:lvl1pPr algn="r" defTabSz="939800" eaLnBrk="1" hangingPunct="1">
              <a:defRPr sz="1200"/>
            </a:lvl1pPr>
          </a:lstStyle>
          <a:p>
            <a:fld id="{1F2298FB-D4A4-4F29-BA39-4C124675FBE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06D5F73E-7640-4729-B0C5-07D32C232D4A}"/>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061C4212-8910-4820-A813-596914A6EA70}" type="slidenum">
              <a:rPr lang="en-US" altLang="en-US"/>
              <a:pPr/>
              <a:t>1</a:t>
            </a:fld>
            <a:endParaRPr lang="en-US" altLang="en-US"/>
          </a:p>
        </p:txBody>
      </p:sp>
      <p:sp>
        <p:nvSpPr>
          <p:cNvPr id="58371" name="Rectangle 2">
            <a:extLst>
              <a:ext uri="{FF2B5EF4-FFF2-40B4-BE49-F238E27FC236}">
                <a16:creationId xmlns:a16="http://schemas.microsoft.com/office/drawing/2014/main" id="{BE6FF590-48BC-4560-9823-B1176A188FCF}"/>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B307D0A-1E85-460C-8E87-E3C66FB654EB}"/>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138DC56A-687C-41AC-838F-63273E16F3ED}"/>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BEFF8EE6-53EA-433C-A78C-C90117B6E647}" type="slidenum">
              <a:rPr lang="en-US" altLang="en-US"/>
              <a:pPr/>
              <a:t>12</a:t>
            </a:fld>
            <a:endParaRPr lang="en-US" altLang="en-US"/>
          </a:p>
        </p:txBody>
      </p:sp>
      <p:sp>
        <p:nvSpPr>
          <p:cNvPr id="73731" name="Rectangle 2">
            <a:extLst>
              <a:ext uri="{FF2B5EF4-FFF2-40B4-BE49-F238E27FC236}">
                <a16:creationId xmlns:a16="http://schemas.microsoft.com/office/drawing/2014/main" id="{72B89AF5-BCED-4B27-942D-CB92B6CFC6EE}"/>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F4680DB8-63C3-4CF3-803E-1ACD58876F2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D533AE6A-CE52-48F3-8D90-67160A581A4A}"/>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28D8B7D-2FAA-4A1B-A3CC-39FEFC7402B3}" type="slidenum">
              <a:rPr lang="en-US" altLang="en-US"/>
              <a:pPr/>
              <a:t>13</a:t>
            </a:fld>
            <a:endParaRPr lang="en-US" altLang="en-US"/>
          </a:p>
        </p:txBody>
      </p:sp>
      <p:sp>
        <p:nvSpPr>
          <p:cNvPr id="72707" name="Rectangle 2">
            <a:extLst>
              <a:ext uri="{FF2B5EF4-FFF2-40B4-BE49-F238E27FC236}">
                <a16:creationId xmlns:a16="http://schemas.microsoft.com/office/drawing/2014/main" id="{44BBECF6-3444-47F5-BFCF-8C63F6157B26}"/>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C87B07FB-D74F-4960-A448-5BFAF62B8D8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29E53BC-68EE-409D-BD69-E4CE743B77A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D6F99297-2821-4677-8CB9-AD540CD6E248}" type="slidenum">
              <a:rPr lang="en-US" altLang="en-US"/>
              <a:pPr/>
              <a:t>14</a:t>
            </a:fld>
            <a:endParaRPr lang="en-US" altLang="en-US"/>
          </a:p>
        </p:txBody>
      </p:sp>
      <p:sp>
        <p:nvSpPr>
          <p:cNvPr id="75779" name="Rectangle 2">
            <a:extLst>
              <a:ext uri="{FF2B5EF4-FFF2-40B4-BE49-F238E27FC236}">
                <a16:creationId xmlns:a16="http://schemas.microsoft.com/office/drawing/2014/main" id="{237CDD5A-F69B-47C9-8F1C-654CB40F626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18AFB86E-2EB1-4C32-9C83-B4FA37DC128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Access stairs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43885A94-8B78-4F36-B0E6-32FDFEBE5188}"/>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305834F4-6BB6-4643-9A38-17EDC2361112}" type="slidenum">
              <a:rPr lang="en-US" altLang="en-US"/>
              <a:pPr/>
              <a:t>15</a:t>
            </a:fld>
            <a:endParaRPr lang="en-US" altLang="en-US"/>
          </a:p>
        </p:txBody>
      </p:sp>
      <p:sp>
        <p:nvSpPr>
          <p:cNvPr id="69635" name="Rectangle 2">
            <a:extLst>
              <a:ext uri="{FF2B5EF4-FFF2-40B4-BE49-F238E27FC236}">
                <a16:creationId xmlns:a16="http://schemas.microsoft.com/office/drawing/2014/main" id="{1CC33E5B-91BA-4D84-A4AC-157C5096E5A0}"/>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04ADF4BC-8545-4A51-9EBE-48E49DDAFA0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05FAF4DB-5443-46E6-8694-7763F55F7590}"/>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358E3583-C3DC-4A10-AB63-C4BD0528BEA5}" type="slidenum">
              <a:rPr lang="en-US" altLang="en-US"/>
              <a:pPr/>
              <a:t>16</a:t>
            </a:fld>
            <a:endParaRPr lang="en-US" altLang="en-US"/>
          </a:p>
        </p:txBody>
      </p:sp>
      <p:sp>
        <p:nvSpPr>
          <p:cNvPr id="71683" name="Rectangle 2">
            <a:extLst>
              <a:ext uri="{FF2B5EF4-FFF2-40B4-BE49-F238E27FC236}">
                <a16:creationId xmlns:a16="http://schemas.microsoft.com/office/drawing/2014/main" id="{39C9C80C-DBAD-4DAD-A7C8-9687F26839AA}"/>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98873CD6-0667-4EE0-B6F6-A50FE103989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B2353357-ED1A-4A10-B30F-511DD13E12EF}"/>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766378EE-BBBC-4A42-A6A7-9BFE3A285794}" type="slidenum">
              <a:rPr lang="en-US" altLang="en-US"/>
              <a:pPr/>
              <a:t>17</a:t>
            </a:fld>
            <a:endParaRPr lang="en-US" altLang="en-US"/>
          </a:p>
        </p:txBody>
      </p:sp>
      <p:sp>
        <p:nvSpPr>
          <p:cNvPr id="74755" name="Rectangle 2">
            <a:extLst>
              <a:ext uri="{FF2B5EF4-FFF2-40B4-BE49-F238E27FC236}">
                <a16:creationId xmlns:a16="http://schemas.microsoft.com/office/drawing/2014/main" id="{BB0ECA2F-EE34-480F-B343-5826AB275EE5}"/>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727380FD-26BA-4AE6-80EE-41F1AF719C1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following 6 photos show some our Fabricated Products being manufactured in our Ottawa Lake facility.</a:t>
            </a:r>
          </a:p>
          <a:p>
            <a:pPr eaLnBrk="1" hangingPunct="1"/>
            <a:r>
              <a:rPr lang="en-US" altLang="en-US">
                <a:latin typeface="Arial" panose="020B0604020202020204" pitchFamily="34" charset="0"/>
              </a:rPr>
              <a:t>This Product Line was acquired in March 2007 when Green Manufacturing closed one of their facilities.</a:t>
            </a:r>
          </a:p>
          <a:p>
            <a:pPr eaLnBrk="1" hangingPunct="1"/>
            <a:r>
              <a:rPr lang="en-US" altLang="en-US">
                <a:latin typeface="Arial" panose="020B0604020202020204" pitchFamily="34" charset="0"/>
              </a:rPr>
              <a:t>We hired their key management and production staff.</a:t>
            </a:r>
          </a:p>
          <a:p>
            <a:pPr eaLnBrk="1" hangingPunct="1"/>
            <a:r>
              <a:rPr lang="en-US" altLang="en-US">
                <a:latin typeface="Arial" panose="020B0604020202020204" pitchFamily="34" charset="0"/>
              </a:rPr>
              <a:t>Much of Green’s distributor network joined us as well.</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Here you see a custom elevating bridge used on a loading rack</a:t>
            </a:r>
          </a:p>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29E53BC-68EE-409D-BD69-E4CE743B77A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D6F99297-2821-4677-8CB9-AD540CD6E248}" type="slidenum">
              <a:rPr lang="en-US" altLang="en-US"/>
              <a:pPr/>
              <a:t>18</a:t>
            </a:fld>
            <a:endParaRPr lang="en-US" altLang="en-US"/>
          </a:p>
        </p:txBody>
      </p:sp>
      <p:sp>
        <p:nvSpPr>
          <p:cNvPr id="75779" name="Rectangle 2">
            <a:extLst>
              <a:ext uri="{FF2B5EF4-FFF2-40B4-BE49-F238E27FC236}">
                <a16:creationId xmlns:a16="http://schemas.microsoft.com/office/drawing/2014/main" id="{237CDD5A-F69B-47C9-8F1C-654CB40F626D}"/>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18AFB86E-2EB1-4C32-9C83-B4FA37DC128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Access stairs</a:t>
            </a:r>
          </a:p>
        </p:txBody>
      </p:sp>
    </p:spTree>
    <p:extLst>
      <p:ext uri="{BB962C8B-B14F-4D97-AF65-F5344CB8AC3E}">
        <p14:creationId xmlns:p14="http://schemas.microsoft.com/office/powerpoint/2010/main" val="152316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DAE5225-C4CB-4FD0-8C2A-85E64236926F}"/>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86192933-6E34-4D50-8961-D7315E2635E5}" type="slidenum">
              <a:rPr lang="en-US" altLang="en-US"/>
              <a:pPr/>
              <a:t>19</a:t>
            </a:fld>
            <a:endParaRPr lang="en-US" altLang="en-US"/>
          </a:p>
        </p:txBody>
      </p:sp>
      <p:sp>
        <p:nvSpPr>
          <p:cNvPr id="61443" name="Rectangle 2">
            <a:extLst>
              <a:ext uri="{FF2B5EF4-FFF2-40B4-BE49-F238E27FC236}">
                <a16:creationId xmlns:a16="http://schemas.microsoft.com/office/drawing/2014/main" id="{2571C32F-FCE6-463B-82B6-056A696FB26E}"/>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CC57E7F7-D2B5-4B43-81B7-78DF7F6A5D5D}"/>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EA885F70-29E3-412A-AD46-798E8BFACAFB}"/>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1809D381-95FD-4DD2-A73B-5F91C30D4626}" type="slidenum">
              <a:rPr lang="en-US" altLang="en-US"/>
              <a:pPr/>
              <a:t>20</a:t>
            </a:fld>
            <a:endParaRPr lang="en-US" altLang="en-US"/>
          </a:p>
        </p:txBody>
      </p:sp>
      <p:sp>
        <p:nvSpPr>
          <p:cNvPr id="62467" name="Rectangle 2">
            <a:extLst>
              <a:ext uri="{FF2B5EF4-FFF2-40B4-BE49-F238E27FC236}">
                <a16:creationId xmlns:a16="http://schemas.microsoft.com/office/drawing/2014/main" id="{CF56FD8F-C265-4559-B258-861F5D64B5D7}"/>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5D1BD22F-CBB8-41F4-BA21-79482821A57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428AB239-696C-4AA5-BAAB-A97AEA3BC700}"/>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1F95F96F-F8F9-40E7-BA6C-8CFEC58D88AA}" type="slidenum">
              <a:rPr lang="en-US" altLang="en-US"/>
              <a:pPr/>
              <a:t>21</a:t>
            </a:fld>
            <a:endParaRPr lang="en-US" altLang="en-US"/>
          </a:p>
        </p:txBody>
      </p:sp>
      <p:sp>
        <p:nvSpPr>
          <p:cNvPr id="63491" name="Rectangle 2">
            <a:extLst>
              <a:ext uri="{FF2B5EF4-FFF2-40B4-BE49-F238E27FC236}">
                <a16:creationId xmlns:a16="http://schemas.microsoft.com/office/drawing/2014/main" id="{D3F9A77D-A613-41A1-A585-10085B36E12A}"/>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0FC8AFA6-E514-4FED-9E78-82AA8CA7A449}"/>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This is a typical design/build/install project that we have been doing as regional contractors for 27 years.</a:t>
            </a:r>
          </a:p>
          <a:p>
            <a:pPr eaLnBrk="1" hangingPunct="1"/>
            <a:r>
              <a:rPr lang="en-US" altLang="en-US">
                <a:latin typeface="Arial" panose="020B0604020202020204" pitchFamily="34" charset="0"/>
              </a:rPr>
              <a:t>Almost everything you see in this photo we installed.</a:t>
            </a:r>
          </a:p>
          <a:p>
            <a:pPr eaLnBrk="1" hangingPunct="1"/>
            <a:r>
              <a:rPr lang="en-US" altLang="en-US">
                <a:latin typeface="Arial" panose="020B0604020202020204" pitchFamily="34" charset="0"/>
              </a:rPr>
              <a:t>The fabrication was subcontracted because we did not have our new shop.</a:t>
            </a:r>
          </a:p>
          <a:p>
            <a:pPr eaLnBrk="1" hangingPunct="1"/>
            <a:r>
              <a:rPr lang="en-US" altLang="en-US">
                <a:latin typeface="Arial" panose="020B0604020202020204" pitchFamily="34" charset="0"/>
              </a:rPr>
              <a:t>The piping was installed on site in the conventional piece by piece manner.</a:t>
            </a:r>
          </a:p>
          <a:p>
            <a:pPr eaLnBrk="1" hangingPunct="1"/>
            <a:r>
              <a:rPr lang="en-US" altLang="en-US">
                <a:latin typeface="Arial" panose="020B0604020202020204" pitchFamily="34" charset="0"/>
              </a:rPr>
              <a:t>Insulation was later added.</a:t>
            </a:r>
          </a:p>
          <a:p>
            <a:pPr eaLnBrk="1" hangingPunct="1"/>
            <a:r>
              <a:rPr lang="en-US" altLang="en-US">
                <a:latin typeface="Arial" panose="020B0604020202020204" pitchFamily="34" charset="0"/>
              </a:rPr>
              <a:t>At the time this photo was taken, the project was 80% complete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E9DC74E-8EE3-4FD9-B4CB-E3E350DE4B43}"/>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1200D7B-44C8-4824-BFED-3804061402EF}" type="slidenum">
              <a:rPr lang="en-US" altLang="en-US"/>
              <a:pPr/>
              <a:t>4</a:t>
            </a:fld>
            <a:endParaRPr lang="en-US" altLang="en-US"/>
          </a:p>
        </p:txBody>
      </p:sp>
      <p:sp>
        <p:nvSpPr>
          <p:cNvPr id="59395" name="Rectangle 2">
            <a:extLst>
              <a:ext uri="{FF2B5EF4-FFF2-40B4-BE49-F238E27FC236}">
                <a16:creationId xmlns:a16="http://schemas.microsoft.com/office/drawing/2014/main" id="{55157E71-7988-492A-8733-42839ECF01D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BDDF669-F31F-4335-A34F-0CBC751BBA9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7D5342C-969D-4037-8E08-0CA56AF85B96}"/>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24B4CCF-DA4B-48BC-B388-704FDE843669}" type="slidenum">
              <a:rPr lang="en-US" altLang="en-US"/>
              <a:pPr/>
              <a:t>22</a:t>
            </a:fld>
            <a:endParaRPr lang="en-US" altLang="en-US"/>
          </a:p>
        </p:txBody>
      </p:sp>
      <p:sp>
        <p:nvSpPr>
          <p:cNvPr id="64515" name="Rectangle 2">
            <a:extLst>
              <a:ext uri="{FF2B5EF4-FFF2-40B4-BE49-F238E27FC236}">
                <a16:creationId xmlns:a16="http://schemas.microsoft.com/office/drawing/2014/main" id="{3C07EEB2-9D8E-426F-8150-1786FBF62464}"/>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D11DE784-4444-4D62-9015-AC7CBF12120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We contributed to the design process.</a:t>
            </a:r>
          </a:p>
          <a:p>
            <a:pPr eaLnBrk="1" hangingPunct="1"/>
            <a:r>
              <a:rPr lang="en-US" altLang="en-US">
                <a:latin typeface="Arial" panose="020B0604020202020204" pitchFamily="34" charset="0"/>
              </a:rPr>
              <a:t>We subcontracted the truss fabrication as we did not have a building yet.</a:t>
            </a:r>
          </a:p>
          <a:p>
            <a:pPr eaLnBrk="1" hangingPunct="1"/>
            <a:r>
              <a:rPr lang="en-US" altLang="en-US">
                <a:latin typeface="Arial" panose="020B0604020202020204" pitchFamily="34" charset="0"/>
              </a:rPr>
              <a:t>Installation was performed by our people.</a:t>
            </a:r>
          </a:p>
          <a:p>
            <a:pPr eaLnBrk="1" hangingPunct="1"/>
            <a:r>
              <a:rPr lang="en-US" altLang="en-US">
                <a:latin typeface="Arial" panose="020B0604020202020204" pitchFamily="34" charset="0"/>
              </a:rPr>
              <a:t>This truss was hung indoors with cranes located outside the building with holes in the roof for the hook/cable.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BFBC3BB9-0830-4DBF-B085-A9642B0A1766}"/>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D0E9B3A8-B9E1-4033-898A-CCD27A706884}" type="slidenum">
              <a:rPr lang="en-US" altLang="en-US"/>
              <a:pPr/>
              <a:t>23</a:t>
            </a:fld>
            <a:endParaRPr lang="en-US" altLang="en-US"/>
          </a:p>
        </p:txBody>
      </p:sp>
      <p:sp>
        <p:nvSpPr>
          <p:cNvPr id="66563" name="Rectangle 2">
            <a:extLst>
              <a:ext uri="{FF2B5EF4-FFF2-40B4-BE49-F238E27FC236}">
                <a16:creationId xmlns:a16="http://schemas.microsoft.com/office/drawing/2014/main" id="{DD0A163A-A187-40DF-99DD-0F23DB95171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FE2E4618-58D4-4506-97BE-7F7E50E74354}"/>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This is a photo of us working at the Albion Ethanol facility.</a:t>
            </a:r>
          </a:p>
          <a:p>
            <a:pPr eaLnBrk="1" hangingPunct="1"/>
            <a:r>
              <a:rPr lang="en-US" altLang="en-US">
                <a:latin typeface="Arial" panose="020B0604020202020204" pitchFamily="34" charset="0"/>
              </a:rPr>
              <a:t>As a subcontractor, we fabricated on site, 40” diameter SS steam ducts and placed them atop e-vap units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photos you have seen thus far, are indickative, of the kinds of skills and experiences necessary to be innovators as we have become.</a:t>
            </a:r>
          </a:p>
          <a:p>
            <a:pPr eaLnBrk="1" hangingPunct="1"/>
            <a:r>
              <a:rPr lang="en-US" altLang="en-US">
                <a:latin typeface="Arial" panose="020B0604020202020204" pitchFamily="34" charset="0"/>
              </a:rPr>
              <a:t>In other words, our Modular Pipe System Technology innovations could not have become a reality, unless we could do, what you have just seen.</a:t>
            </a:r>
          </a:p>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87F24F7C-F3D6-4D97-B8BF-9E3447FB157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C23EB203-7032-41B4-B24A-F8B4A2213D0E}" type="slidenum">
              <a:rPr lang="en-US" altLang="en-US"/>
              <a:pPr/>
              <a:t>24</a:t>
            </a:fld>
            <a:endParaRPr lang="en-US" altLang="en-US"/>
          </a:p>
        </p:txBody>
      </p:sp>
      <p:sp>
        <p:nvSpPr>
          <p:cNvPr id="67587" name="Rectangle 2">
            <a:extLst>
              <a:ext uri="{FF2B5EF4-FFF2-40B4-BE49-F238E27FC236}">
                <a16:creationId xmlns:a16="http://schemas.microsoft.com/office/drawing/2014/main" id="{BCC36430-8EC8-4C7F-A077-F9447C8E13AD}"/>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2C8444CF-2502-4CE6-B89C-4C600DBA8DE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A1DA2BD7-A665-4E8F-902B-386A70A21BEB}"/>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1D0F1F7C-B9D3-4647-9EFB-12F1EE86AA71}" type="slidenum">
              <a:rPr lang="en-US" altLang="en-US"/>
              <a:pPr/>
              <a:t>26</a:t>
            </a:fld>
            <a:endParaRPr lang="en-US" altLang="en-US"/>
          </a:p>
        </p:txBody>
      </p:sp>
      <p:sp>
        <p:nvSpPr>
          <p:cNvPr id="65539" name="Rectangle 2">
            <a:extLst>
              <a:ext uri="{FF2B5EF4-FFF2-40B4-BE49-F238E27FC236}">
                <a16:creationId xmlns:a16="http://schemas.microsoft.com/office/drawing/2014/main" id="{82623D95-3702-4618-8C2B-AEE5632E385B}"/>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857E50A-D8BE-4C23-B7BC-64CB77DA3704}"/>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This is a design/build/install piping project for an alternate fuels blending facility.</a:t>
            </a:r>
          </a:p>
          <a:p>
            <a:pPr eaLnBrk="1" hangingPunct="1"/>
            <a:r>
              <a:rPr lang="en-US" altLang="en-US">
                <a:latin typeface="Arial" panose="020B0604020202020204" pitchFamily="34" charset="0"/>
              </a:rPr>
              <a:t>Because these are multiple pipelines located in an explosive tank farm environment, we pre-fabricated all the piping off site.</a:t>
            </a:r>
          </a:p>
          <a:p>
            <a:pPr eaLnBrk="1" hangingPunct="1"/>
            <a:r>
              <a:rPr lang="en-US" altLang="en-US">
                <a:latin typeface="Arial" panose="020B0604020202020204" pitchFamily="34" charset="0"/>
              </a:rPr>
              <a:t>No on site welding.</a:t>
            </a:r>
          </a:p>
          <a:p>
            <a:pPr eaLnBrk="1" hangingPunct="1"/>
            <a:r>
              <a:rPr lang="en-US" altLang="en-US">
                <a:latin typeface="Arial" panose="020B0604020202020204" pitchFamily="34" charset="0"/>
              </a:rPr>
              <a:t>Bullard Company’s Michigan certifications include mechanical, pressure piping, electrical.</a:t>
            </a:r>
          </a:p>
          <a:p>
            <a:pPr eaLnBrk="1" hangingPunct="1"/>
            <a:r>
              <a:rPr lang="en-US" altLang="en-US">
                <a:latin typeface="Arial" panose="020B0604020202020204" pitchFamily="34" charset="0"/>
              </a:rPr>
              <a:t>We also hold an engineering license in Michigan</a:t>
            </a:r>
          </a:p>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421F1FB-ED54-46AB-8447-1B7CF2257EC1}"/>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CCA4F1D9-2409-489E-BF3A-101352526950}" type="slidenum">
              <a:rPr lang="en-US" altLang="en-US"/>
              <a:pPr/>
              <a:t>28</a:t>
            </a:fld>
            <a:endParaRPr lang="en-US" altLang="en-US"/>
          </a:p>
        </p:txBody>
      </p:sp>
      <p:sp>
        <p:nvSpPr>
          <p:cNvPr id="79875" name="Rectangle 2">
            <a:extLst>
              <a:ext uri="{FF2B5EF4-FFF2-40B4-BE49-F238E27FC236}">
                <a16:creationId xmlns:a16="http://schemas.microsoft.com/office/drawing/2014/main" id="{2BE8FDC5-A956-4BBD-A9EE-1B330D75207F}"/>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5208A1F6-F6BA-4A0E-B5A4-52572B378C1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69FB1728-BCD8-446A-82D8-0C7FA79FC79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9674BCC1-D1D1-4DFB-8C7C-735F7D6EB7F2}" type="slidenum">
              <a:rPr lang="en-US" altLang="en-US"/>
              <a:pPr/>
              <a:t>29</a:t>
            </a:fld>
            <a:endParaRPr lang="en-US" altLang="en-US"/>
          </a:p>
        </p:txBody>
      </p:sp>
      <p:sp>
        <p:nvSpPr>
          <p:cNvPr id="80899" name="Rectangle 2">
            <a:extLst>
              <a:ext uri="{FF2B5EF4-FFF2-40B4-BE49-F238E27FC236}">
                <a16:creationId xmlns:a16="http://schemas.microsoft.com/office/drawing/2014/main" id="{65964725-D842-409E-AA92-C197044D3448}"/>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0D7DDE0A-80CB-430D-993D-7BC64D6301D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6786A49-E2D8-44F5-82BC-4F2A918FA425}"/>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81599F05-6406-4013-A8B9-A2213BFAF534}" type="slidenum">
              <a:rPr lang="en-US" altLang="en-US"/>
              <a:pPr/>
              <a:t>33</a:t>
            </a:fld>
            <a:endParaRPr lang="en-US" altLang="en-US"/>
          </a:p>
        </p:txBody>
      </p:sp>
      <p:sp>
        <p:nvSpPr>
          <p:cNvPr id="81923" name="Rectangle 2">
            <a:extLst>
              <a:ext uri="{FF2B5EF4-FFF2-40B4-BE49-F238E27FC236}">
                <a16:creationId xmlns:a16="http://schemas.microsoft.com/office/drawing/2014/main" id="{CD70801E-3555-4644-B375-F44489DC7CBC}"/>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51262A62-0773-42D9-B9BA-FC48601F9EFC}"/>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AED542FE-8354-4ED1-9A21-99C2AAAFE103}"/>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F5ABFEF6-71E0-4EAF-B412-D957C84FD737}" type="slidenum">
              <a:rPr lang="en-US" altLang="en-US"/>
              <a:pPr/>
              <a:t>34</a:t>
            </a:fld>
            <a:endParaRPr lang="en-US" altLang="en-US"/>
          </a:p>
        </p:txBody>
      </p:sp>
      <p:sp>
        <p:nvSpPr>
          <p:cNvPr id="82947" name="Rectangle 2">
            <a:extLst>
              <a:ext uri="{FF2B5EF4-FFF2-40B4-BE49-F238E27FC236}">
                <a16:creationId xmlns:a16="http://schemas.microsoft.com/office/drawing/2014/main" id="{7C756113-07EC-40F5-A01B-9D83D7FE189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B5670ECF-E3A6-4E6D-A916-F04D16FF22B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These pipe support structures hold 25 – 40 process pipelines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B954FC68-25A9-4303-9C29-D04FC94E4F71}"/>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C4A36D5A-6857-4407-9C62-4110FC0B0AF7}" type="slidenum">
              <a:rPr lang="en-US" altLang="en-US"/>
              <a:pPr/>
              <a:t>35</a:t>
            </a:fld>
            <a:endParaRPr lang="en-US" altLang="en-US"/>
          </a:p>
        </p:txBody>
      </p:sp>
      <p:sp>
        <p:nvSpPr>
          <p:cNvPr id="83971" name="Rectangle 2">
            <a:extLst>
              <a:ext uri="{FF2B5EF4-FFF2-40B4-BE49-F238E27FC236}">
                <a16:creationId xmlns:a16="http://schemas.microsoft.com/office/drawing/2014/main" id="{F2FD09BD-F7FD-49F8-9540-987663522092}"/>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EF075AF6-64D5-45BE-B994-782C6BE7A16B}"/>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Note the rectangular steel structure.  </a:t>
            </a:r>
          </a:p>
          <a:p>
            <a:pPr eaLnBrk="1" hangingPunct="1"/>
            <a:r>
              <a:rPr lang="en-US" altLang="en-US">
                <a:latin typeface="Arial" panose="020B0604020202020204" pitchFamily="34" charset="0"/>
              </a:rPr>
              <a:t>Pipe racks fit in 1,2 or 3</a:t>
            </a:r>
          </a:p>
          <a:p>
            <a:pPr eaLnBrk="1" hangingPunct="1"/>
            <a:r>
              <a:rPr lang="en-US" altLang="en-US">
                <a:latin typeface="Arial" panose="020B0604020202020204" pitchFamily="34" charset="0"/>
              </a:rPr>
              <a:t>Also pipe goes on top.</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37626BD-28F8-4A9B-974F-7929FBD694FB}"/>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74EEFE3B-B603-46F3-B399-B8EC772EB1DB}" type="slidenum">
              <a:rPr lang="en-US" altLang="en-US"/>
              <a:pPr/>
              <a:t>36</a:t>
            </a:fld>
            <a:endParaRPr lang="en-US" altLang="en-US"/>
          </a:p>
        </p:txBody>
      </p:sp>
      <p:sp>
        <p:nvSpPr>
          <p:cNvPr id="84995" name="Rectangle 2">
            <a:extLst>
              <a:ext uri="{FF2B5EF4-FFF2-40B4-BE49-F238E27FC236}">
                <a16:creationId xmlns:a16="http://schemas.microsoft.com/office/drawing/2014/main" id="{634B6BC0-29CA-4AB7-BB58-D9FCC63E8D6F}"/>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786C5CEC-9BE4-42B7-A464-5E43EF92D67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Note how our pipe is situated on a rectangular structure we call a “rack”</a:t>
            </a:r>
          </a:p>
          <a:p>
            <a:pPr eaLnBrk="1" hangingPunct="1"/>
            <a:r>
              <a:rPr lang="en-US" altLang="en-US">
                <a:latin typeface="Arial" panose="020B0604020202020204" pitchFamily="34" charset="0"/>
              </a:rPr>
              <a:t>This structure is fits into 1, 2 or 3 on the previous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816B852E-9EB5-4549-9F8C-6310748A362F}"/>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E888B2A5-5A75-4FC7-BF86-179F6F659467}" type="slidenum">
              <a:rPr lang="en-US" altLang="en-US"/>
              <a:pPr/>
              <a:t>5</a:t>
            </a:fld>
            <a:endParaRPr lang="en-US" altLang="en-US"/>
          </a:p>
        </p:txBody>
      </p:sp>
      <p:sp>
        <p:nvSpPr>
          <p:cNvPr id="60419" name="Rectangle 2">
            <a:extLst>
              <a:ext uri="{FF2B5EF4-FFF2-40B4-BE49-F238E27FC236}">
                <a16:creationId xmlns:a16="http://schemas.microsoft.com/office/drawing/2014/main" id="{800ED42B-745E-4A83-91BE-B34113AA6CF0}"/>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123FA6C3-3424-4647-BFEF-24C767F8809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BD5A2262-89B4-4C01-9DBE-B19A95FCB4C4}"/>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CB465A35-030D-4B48-97BC-9E4AAE5D2534}" type="slidenum">
              <a:rPr lang="en-US" altLang="en-US"/>
              <a:pPr/>
              <a:t>37</a:t>
            </a:fld>
            <a:endParaRPr lang="en-US" altLang="en-US"/>
          </a:p>
        </p:txBody>
      </p:sp>
      <p:sp>
        <p:nvSpPr>
          <p:cNvPr id="86019" name="Rectangle 2">
            <a:extLst>
              <a:ext uri="{FF2B5EF4-FFF2-40B4-BE49-F238E27FC236}">
                <a16:creationId xmlns:a16="http://schemas.microsoft.com/office/drawing/2014/main" id="{4FA1A932-ADAC-46B5-B488-C3E53B425089}"/>
              </a:ext>
            </a:extLst>
          </p:cNvPr>
          <p:cNvSpPr>
            <a:spLocks noGrp="1" noRot="1" noChangeAspect="1" noChangeArrowheads="1" noTextEdit="1"/>
          </p:cNvSpPr>
          <p:nvPr>
            <p:ph type="sldImg"/>
          </p:nvPr>
        </p:nvSpPr>
        <p:spPr>
          <a:ln/>
        </p:spPr>
      </p:sp>
      <p:sp>
        <p:nvSpPr>
          <p:cNvPr id="86020" name="Rectangle 3">
            <a:extLst>
              <a:ext uri="{FF2B5EF4-FFF2-40B4-BE49-F238E27FC236}">
                <a16:creationId xmlns:a16="http://schemas.microsoft.com/office/drawing/2014/main" id="{3AB3ED3C-FDD0-49DC-ABCB-A6F9ED6B1710}"/>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Transportation Costs are about 1% of the project.</a:t>
            </a:r>
          </a:p>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C349C7AB-7D13-43C3-A7AC-4ED073ADBBDE}"/>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BFCE458-BB00-4179-8D41-B6F70C974D28}" type="slidenum">
              <a:rPr lang="en-US" altLang="en-US"/>
              <a:pPr/>
              <a:t>38</a:t>
            </a:fld>
            <a:endParaRPr lang="en-US" altLang="en-US"/>
          </a:p>
        </p:txBody>
      </p:sp>
      <p:sp>
        <p:nvSpPr>
          <p:cNvPr id="87043" name="Rectangle 2">
            <a:extLst>
              <a:ext uri="{FF2B5EF4-FFF2-40B4-BE49-F238E27FC236}">
                <a16:creationId xmlns:a16="http://schemas.microsoft.com/office/drawing/2014/main" id="{A300DF1C-D0B5-4E13-A593-4214BA2AE48A}"/>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DC579024-7CD7-4765-9AF8-593D40F2B162}"/>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Note insulation around the pipe.</a:t>
            </a:r>
          </a:p>
          <a:p>
            <a:pPr eaLnBrk="1" hangingPunct="1"/>
            <a:r>
              <a:rPr lang="en-US" altLang="en-US">
                <a:latin typeface="Arial" panose="020B0604020202020204" pitchFamily="34" charset="0"/>
              </a:rPr>
              <a:t>Plastic end caps are placed on the pipe for shipping.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FB308335-DB69-4903-BA9B-BEEE9D60E84F}"/>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3BFA4D32-5F99-43F6-8B27-E7506EF60AF5}" type="slidenum">
              <a:rPr lang="en-US" altLang="en-US"/>
              <a:pPr/>
              <a:t>39</a:t>
            </a:fld>
            <a:endParaRPr lang="en-US" altLang="en-US"/>
          </a:p>
        </p:txBody>
      </p:sp>
      <p:sp>
        <p:nvSpPr>
          <p:cNvPr id="88067" name="Rectangle 2">
            <a:extLst>
              <a:ext uri="{FF2B5EF4-FFF2-40B4-BE49-F238E27FC236}">
                <a16:creationId xmlns:a16="http://schemas.microsoft.com/office/drawing/2014/main" id="{07D04EC5-189C-4456-A632-6601B702AF2C}"/>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034CB027-8DC6-47DB-83A5-C9C926C69AD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7CB39DD-E6A1-4D34-82C3-9C75D7DC9A5D}"/>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B78D4B7E-866A-4A72-AE93-0E6DBF86AB1F}" type="slidenum">
              <a:rPr lang="en-US" altLang="en-US"/>
              <a:pPr/>
              <a:t>40</a:t>
            </a:fld>
            <a:endParaRPr lang="en-US" altLang="en-US"/>
          </a:p>
        </p:txBody>
      </p:sp>
      <p:sp>
        <p:nvSpPr>
          <p:cNvPr id="89091" name="Rectangle 2">
            <a:extLst>
              <a:ext uri="{FF2B5EF4-FFF2-40B4-BE49-F238E27FC236}">
                <a16:creationId xmlns:a16="http://schemas.microsoft.com/office/drawing/2014/main" id="{0620628E-F7E4-43E8-861D-0D10D8D3B83F}"/>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FD3F6AA3-0C6D-42D8-B1A5-34380BE0556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F53A148F-CF52-4B41-B158-85E0404D76D1}"/>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97B249A3-1109-4539-B02F-B2552121CBEF}" type="slidenum">
              <a:rPr lang="en-US" altLang="en-US"/>
              <a:pPr/>
              <a:t>41</a:t>
            </a:fld>
            <a:endParaRPr lang="en-US" altLang="en-US"/>
          </a:p>
        </p:txBody>
      </p:sp>
      <p:sp>
        <p:nvSpPr>
          <p:cNvPr id="90115" name="Rectangle 2">
            <a:extLst>
              <a:ext uri="{FF2B5EF4-FFF2-40B4-BE49-F238E27FC236}">
                <a16:creationId xmlns:a16="http://schemas.microsoft.com/office/drawing/2014/main" id="{79931C05-BD7F-4460-8640-C01A849EC42F}"/>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A939E02E-A2BB-4B6B-880D-E45814699272}"/>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E16FA07A-C6F3-4FB9-9E72-11A4FCD1F32C}"/>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D267AE64-D7BA-4023-872A-9D0CEFD933AE}" type="slidenum">
              <a:rPr lang="en-US" altLang="en-US"/>
              <a:pPr/>
              <a:t>42</a:t>
            </a:fld>
            <a:endParaRPr lang="en-US" altLang="en-US"/>
          </a:p>
        </p:txBody>
      </p:sp>
      <p:sp>
        <p:nvSpPr>
          <p:cNvPr id="91139" name="Rectangle 2">
            <a:extLst>
              <a:ext uri="{FF2B5EF4-FFF2-40B4-BE49-F238E27FC236}">
                <a16:creationId xmlns:a16="http://schemas.microsoft.com/office/drawing/2014/main" id="{5D8B8C3F-8F5D-499E-A7CE-95341F0781D1}"/>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32BFBB7E-FE61-4C40-A2D8-D07C8627950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This photo is less than 1 month old.</a:t>
            </a:r>
          </a:p>
          <a:p>
            <a:pPr eaLnBrk="1" hangingPunct="1"/>
            <a:r>
              <a:rPr lang="en-US" altLang="en-US">
                <a:latin typeface="Arial" panose="020B0604020202020204" pitchFamily="34" charset="0"/>
              </a:rPr>
              <a:t>It shows a section of a walkway we are constructing for Martin Gas.</a:t>
            </a:r>
          </a:p>
          <a:p>
            <a:pPr eaLnBrk="1" hangingPunct="1"/>
            <a:r>
              <a:rPr lang="en-US" altLang="en-US">
                <a:latin typeface="Arial" panose="020B0604020202020204" pitchFamily="34" charset="0"/>
              </a:rPr>
              <a:t>It goes with the loading rack we are building.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7603C42-8AAD-49BE-92B7-01A32F4627D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F90DD472-A587-4999-ACB8-85F5D10B7AAD}" type="slidenum">
              <a:rPr lang="en-US" altLang="en-US"/>
              <a:pPr/>
              <a:t>43</a:t>
            </a:fld>
            <a:endParaRPr lang="en-US" altLang="en-US"/>
          </a:p>
        </p:txBody>
      </p:sp>
      <p:sp>
        <p:nvSpPr>
          <p:cNvPr id="92163" name="Rectangle 2">
            <a:extLst>
              <a:ext uri="{FF2B5EF4-FFF2-40B4-BE49-F238E27FC236}">
                <a16:creationId xmlns:a16="http://schemas.microsoft.com/office/drawing/2014/main" id="{99D8C29C-4415-4E83-BBCA-E8CDDF2D3811}"/>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674B7A3B-F1B2-428A-B9B8-8B4B0AFA6EEB}"/>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An end view of the previous photo.</a:t>
            </a:r>
          </a:p>
          <a:p>
            <a:pPr eaLnBrk="1" hangingPunct="1"/>
            <a:r>
              <a:rPr lang="en-US" altLang="en-US">
                <a:latin typeface="Arial" panose="020B0604020202020204" pitchFamily="34" charset="0"/>
              </a:rPr>
              <a:t>Notice the rollers adjacent to the piping – tricks of the trade – for installation.</a:t>
            </a:r>
          </a:p>
          <a:p>
            <a:pPr eaLnBrk="1" hangingPunct="1"/>
            <a:r>
              <a:rPr lang="en-US" altLang="en-US">
                <a:latin typeface="Arial" panose="020B0604020202020204" pitchFamily="34" charset="0"/>
              </a:rPr>
              <a:t>These products cannot be designed if the installation process is not well-understood. </a:t>
            </a:r>
          </a:p>
          <a:p>
            <a:pPr eaLnBrk="1" hangingPunct="1"/>
            <a:r>
              <a:rPr lang="en-US" altLang="en-US">
                <a:latin typeface="Arial" panose="020B0604020202020204" pitchFamily="34" charset="0"/>
              </a:rPr>
              <a:t>For example: Access to the site.  Room for cranes.  Where to station sections.</a:t>
            </a:r>
          </a:p>
          <a:p>
            <a:pPr eaLnBrk="1" hangingPunct="1"/>
            <a:r>
              <a:rPr lang="en-US" altLang="en-US">
                <a:latin typeface="Arial" panose="020B0604020202020204" pitchFamily="34" charset="0"/>
              </a:rPr>
              <a:t>These designs appear simple, but there is a whole lotta stuff that must be considered if you actually want to make a profit.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B86128D7-5821-4EB2-8F3E-1D67857DA873}"/>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4B6C589D-A040-44CC-967C-F222CA3CD190}" type="slidenum">
              <a:rPr lang="en-US" altLang="en-US"/>
              <a:pPr/>
              <a:t>44</a:t>
            </a:fld>
            <a:endParaRPr lang="en-US" altLang="en-US"/>
          </a:p>
        </p:txBody>
      </p:sp>
      <p:sp>
        <p:nvSpPr>
          <p:cNvPr id="93187" name="Rectangle 2">
            <a:extLst>
              <a:ext uri="{FF2B5EF4-FFF2-40B4-BE49-F238E27FC236}">
                <a16:creationId xmlns:a16="http://schemas.microsoft.com/office/drawing/2014/main" id="{095E0741-EA64-4BAB-B378-C810CDE54FFF}"/>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98F4FF3-9AB0-4003-B33D-2580AA5078A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B4B8B1F1-48FF-4E06-A2FF-EB663387E12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4515747F-5172-462B-B208-C4533FDCB77B}" type="slidenum">
              <a:rPr lang="en-US" altLang="en-US"/>
              <a:pPr/>
              <a:t>45</a:t>
            </a:fld>
            <a:endParaRPr lang="en-US" altLang="en-US"/>
          </a:p>
        </p:txBody>
      </p:sp>
      <p:sp>
        <p:nvSpPr>
          <p:cNvPr id="94211" name="Rectangle 2">
            <a:extLst>
              <a:ext uri="{FF2B5EF4-FFF2-40B4-BE49-F238E27FC236}">
                <a16:creationId xmlns:a16="http://schemas.microsoft.com/office/drawing/2014/main" id="{A864690E-F2E6-49B0-B027-33EC2F9A5CA6}"/>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3B50DB12-A353-4A59-862B-46381612202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32E82495-9FED-49F9-9F2A-61EBE6D4B327}"/>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46707B78-83FF-40C0-8489-82674168726F}" type="slidenum">
              <a:rPr lang="en-US" altLang="en-US"/>
              <a:pPr/>
              <a:t>46</a:t>
            </a:fld>
            <a:endParaRPr lang="en-US" altLang="en-US"/>
          </a:p>
        </p:txBody>
      </p:sp>
      <p:sp>
        <p:nvSpPr>
          <p:cNvPr id="95235" name="Rectangle 2">
            <a:extLst>
              <a:ext uri="{FF2B5EF4-FFF2-40B4-BE49-F238E27FC236}">
                <a16:creationId xmlns:a16="http://schemas.microsoft.com/office/drawing/2014/main" id="{B0D91512-9B31-4FF2-88CB-33049CADE075}"/>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DBED908A-7D7C-4426-8206-C374B9D4B93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EA3454D-2F8A-4C9B-BDAF-ADB50A31F2FB}"/>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873D9577-B608-45C0-B717-47BF51C6FD9A}" type="slidenum">
              <a:rPr lang="en-US" altLang="en-US"/>
              <a:pPr/>
              <a:t>6</a:t>
            </a:fld>
            <a:endParaRPr lang="en-US" altLang="en-US"/>
          </a:p>
        </p:txBody>
      </p:sp>
      <p:sp>
        <p:nvSpPr>
          <p:cNvPr id="68611" name="Rectangle 2">
            <a:extLst>
              <a:ext uri="{FF2B5EF4-FFF2-40B4-BE49-F238E27FC236}">
                <a16:creationId xmlns:a16="http://schemas.microsoft.com/office/drawing/2014/main" id="{B1C61363-DFCB-42E6-91B1-C6819A4D556B}"/>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2F88C4C-57FF-425C-8231-D9E9E0E87F8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40DAF1D3-D212-47AA-8800-B8D5654D7DCB}"/>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4D320636-6187-4BBC-9678-BDE7EC737F8F}" type="slidenum">
              <a:rPr lang="en-US" altLang="en-US"/>
              <a:pPr/>
              <a:t>47</a:t>
            </a:fld>
            <a:endParaRPr lang="en-US" altLang="en-US"/>
          </a:p>
        </p:txBody>
      </p:sp>
      <p:sp>
        <p:nvSpPr>
          <p:cNvPr id="96259" name="Rectangle 2">
            <a:extLst>
              <a:ext uri="{FF2B5EF4-FFF2-40B4-BE49-F238E27FC236}">
                <a16:creationId xmlns:a16="http://schemas.microsoft.com/office/drawing/2014/main" id="{A1877871-58B3-40BE-829A-7A6C95C1BA08}"/>
              </a:ext>
            </a:extLst>
          </p:cNvPr>
          <p:cNvSpPr>
            <a:spLocks noGrp="1" noRot="1" noChangeAspect="1" noChangeArrowheads="1" noTextEdit="1"/>
          </p:cNvSpPr>
          <p:nvPr>
            <p:ph type="sldImg"/>
          </p:nvPr>
        </p:nvSpPr>
        <p:spPr>
          <a:ln/>
        </p:spPr>
      </p:sp>
      <p:sp>
        <p:nvSpPr>
          <p:cNvPr id="96260" name="Rectangle 3">
            <a:extLst>
              <a:ext uri="{FF2B5EF4-FFF2-40B4-BE49-F238E27FC236}">
                <a16:creationId xmlns:a16="http://schemas.microsoft.com/office/drawing/2014/main" id="{9DA49B13-9BD9-43BB-8D65-F87ADE433E6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99EF91A1-9D70-498A-B91C-E9BF013AEBCA}"/>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4309F7D-D300-40D3-8ED3-9D07DA9104FF}" type="slidenum">
              <a:rPr lang="en-US" altLang="en-US"/>
              <a:pPr/>
              <a:t>48</a:t>
            </a:fld>
            <a:endParaRPr lang="en-US" altLang="en-US"/>
          </a:p>
        </p:txBody>
      </p:sp>
      <p:sp>
        <p:nvSpPr>
          <p:cNvPr id="97283" name="Rectangle 2">
            <a:extLst>
              <a:ext uri="{FF2B5EF4-FFF2-40B4-BE49-F238E27FC236}">
                <a16:creationId xmlns:a16="http://schemas.microsoft.com/office/drawing/2014/main" id="{684304F0-1E1A-48E7-ABBA-D78032A238BC}"/>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613E1144-6461-4420-9B35-E7B34E00205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A2A8FC9B-50C9-4F6D-99BB-976654D78875}"/>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B25B4198-F009-4A1D-8B5C-367BA5F8FE97}" type="slidenum">
              <a:rPr lang="en-US" altLang="en-US"/>
              <a:pPr/>
              <a:t>49</a:t>
            </a:fld>
            <a:endParaRPr lang="en-US" altLang="en-US"/>
          </a:p>
        </p:txBody>
      </p:sp>
      <p:sp>
        <p:nvSpPr>
          <p:cNvPr id="98307" name="Rectangle 2">
            <a:extLst>
              <a:ext uri="{FF2B5EF4-FFF2-40B4-BE49-F238E27FC236}">
                <a16:creationId xmlns:a16="http://schemas.microsoft.com/office/drawing/2014/main" id="{BE85CECF-D1CF-4BD8-969D-5C2A2088BC3A}"/>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CBB2EE51-E8C2-447E-9BDC-889019431899}"/>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29800311-E4CF-4C4E-9835-D5BC2DCE214D}"/>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1C696FCD-2B9B-433E-9D9F-DBF2EA7B126D}" type="slidenum">
              <a:rPr lang="en-US" altLang="en-US"/>
              <a:pPr/>
              <a:t>50</a:t>
            </a:fld>
            <a:endParaRPr lang="en-US" altLang="en-US"/>
          </a:p>
        </p:txBody>
      </p:sp>
      <p:sp>
        <p:nvSpPr>
          <p:cNvPr id="99331" name="Rectangle 2">
            <a:extLst>
              <a:ext uri="{FF2B5EF4-FFF2-40B4-BE49-F238E27FC236}">
                <a16:creationId xmlns:a16="http://schemas.microsoft.com/office/drawing/2014/main" id="{6D0685AC-A1F7-4CEE-91C9-4EE9849B15D4}"/>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60689404-4075-4F71-B6ED-98A69E6686F8}"/>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E82BBDD6-DCAA-42C8-BB3F-52F66A45DBA5}"/>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9FC0FA63-C842-4E39-8D6D-39B1FB3636F1}" type="slidenum">
              <a:rPr lang="en-US" altLang="en-US"/>
              <a:pPr/>
              <a:t>51</a:t>
            </a:fld>
            <a:endParaRPr lang="en-US" altLang="en-US"/>
          </a:p>
        </p:txBody>
      </p:sp>
      <p:sp>
        <p:nvSpPr>
          <p:cNvPr id="100355" name="Rectangle 2">
            <a:extLst>
              <a:ext uri="{FF2B5EF4-FFF2-40B4-BE49-F238E27FC236}">
                <a16:creationId xmlns:a16="http://schemas.microsoft.com/office/drawing/2014/main" id="{CF66D02C-1BC5-495D-80A8-623297122026}"/>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42135D74-3AB4-4251-BF3A-3EBF854DEA17}"/>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7B07A369-16C4-4217-81CC-89DA764D4C2A}"/>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13A4E20E-3113-4EEC-B5BA-773359BE5783}" type="slidenum">
              <a:rPr lang="en-US" altLang="en-US"/>
              <a:pPr/>
              <a:t>52</a:t>
            </a:fld>
            <a:endParaRPr lang="en-US" altLang="en-US"/>
          </a:p>
        </p:txBody>
      </p:sp>
      <p:sp>
        <p:nvSpPr>
          <p:cNvPr id="101379" name="Rectangle 2">
            <a:extLst>
              <a:ext uri="{FF2B5EF4-FFF2-40B4-BE49-F238E27FC236}">
                <a16:creationId xmlns:a16="http://schemas.microsoft.com/office/drawing/2014/main" id="{D9283868-1B13-4EBC-A494-BFF5DC2847FF}"/>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DA2B0F4C-B39B-490D-8987-8068293849F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367F5D36-655F-4B9E-A794-D4872387CF34}"/>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633B9508-78CC-4634-A585-DBCC85DD9782}" type="slidenum">
              <a:rPr lang="en-US" altLang="en-US"/>
              <a:pPr/>
              <a:t>53</a:t>
            </a:fld>
            <a:endParaRPr lang="en-US" altLang="en-US"/>
          </a:p>
        </p:txBody>
      </p:sp>
      <p:sp>
        <p:nvSpPr>
          <p:cNvPr id="102403" name="Rectangle 2">
            <a:extLst>
              <a:ext uri="{FF2B5EF4-FFF2-40B4-BE49-F238E27FC236}">
                <a16:creationId xmlns:a16="http://schemas.microsoft.com/office/drawing/2014/main" id="{3DB61969-C1E6-4E79-9272-43C1AE66DB9D}"/>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395FBB6E-232C-43F8-9854-DF4DD0A5860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How Modular Pipe System technology lowers risk of accidents.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a:extLst>
              <a:ext uri="{FF2B5EF4-FFF2-40B4-BE49-F238E27FC236}">
                <a16:creationId xmlns:a16="http://schemas.microsoft.com/office/drawing/2014/main" id="{B24AE006-59A4-41F6-9BF0-C7306F6DA1DF}"/>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4CF72F3-E146-47EC-B12A-51C3E6966E10}" type="slidenum">
              <a:rPr lang="en-US" altLang="en-US"/>
              <a:pPr/>
              <a:t>54</a:t>
            </a:fld>
            <a:endParaRPr lang="en-US" altLang="en-US"/>
          </a:p>
        </p:txBody>
      </p:sp>
      <p:sp>
        <p:nvSpPr>
          <p:cNvPr id="103427" name="Rectangle 2">
            <a:extLst>
              <a:ext uri="{FF2B5EF4-FFF2-40B4-BE49-F238E27FC236}">
                <a16:creationId xmlns:a16="http://schemas.microsoft.com/office/drawing/2014/main" id="{B0E41DB0-21FB-4810-9C11-5710C92070EE}"/>
              </a:ext>
            </a:extLst>
          </p:cNvPr>
          <p:cNvSpPr>
            <a:spLocks noGrp="1" noRot="1" noChangeAspect="1" noChangeArrowheads="1" noTextEdit="1"/>
          </p:cNvSpPr>
          <p:nvPr>
            <p:ph type="sldImg"/>
          </p:nvPr>
        </p:nvSpPr>
        <p:spPr>
          <a:ln/>
        </p:spPr>
      </p:sp>
      <p:sp>
        <p:nvSpPr>
          <p:cNvPr id="103428" name="Rectangle 3">
            <a:extLst>
              <a:ext uri="{FF2B5EF4-FFF2-40B4-BE49-F238E27FC236}">
                <a16:creationId xmlns:a16="http://schemas.microsoft.com/office/drawing/2014/main" id="{DA868DCC-AD52-4A90-A2FF-71284D70F33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How Modular Pipe System Technology reduces production delays.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17019A98-1A7D-40BB-9DA5-0DD1576C4DC4}"/>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42CB976-DDBF-4FE7-B991-6321C8002A4A}" type="slidenum">
              <a:rPr lang="en-US" altLang="en-US"/>
              <a:pPr/>
              <a:t>57</a:t>
            </a:fld>
            <a:endParaRPr lang="en-US" altLang="en-US"/>
          </a:p>
        </p:txBody>
      </p:sp>
      <p:sp>
        <p:nvSpPr>
          <p:cNvPr id="104451" name="Rectangle 2">
            <a:extLst>
              <a:ext uri="{FF2B5EF4-FFF2-40B4-BE49-F238E27FC236}">
                <a16:creationId xmlns:a16="http://schemas.microsoft.com/office/drawing/2014/main" id="{AB73E367-960C-49E7-B145-FD90143C56BA}"/>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A2A61E10-9421-41E5-855E-24EB32AC521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02CD064-C134-4CE2-B51F-753E7364CAB6}"/>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46500283-CC01-4B6C-A716-92952CF3C7FF}" type="slidenum">
              <a:rPr lang="en-US" altLang="en-US"/>
              <a:pPr/>
              <a:t>7</a:t>
            </a:fld>
            <a:endParaRPr lang="en-US" altLang="en-US"/>
          </a:p>
        </p:txBody>
      </p:sp>
      <p:sp>
        <p:nvSpPr>
          <p:cNvPr id="76803" name="Rectangle 2">
            <a:extLst>
              <a:ext uri="{FF2B5EF4-FFF2-40B4-BE49-F238E27FC236}">
                <a16:creationId xmlns:a16="http://schemas.microsoft.com/office/drawing/2014/main" id="{AF0BDF51-1DAC-44B2-BF00-F960D8DF048A}"/>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42C6E7D2-C9AF-43D7-AEF8-7C950A53C80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702CD064-C134-4CE2-B51F-753E7364CAB6}"/>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46500283-CC01-4B6C-A716-92952CF3C7FF}" type="slidenum">
              <a:rPr lang="en-US" altLang="en-US"/>
              <a:pPr/>
              <a:t>8</a:t>
            </a:fld>
            <a:endParaRPr lang="en-US" altLang="en-US"/>
          </a:p>
        </p:txBody>
      </p:sp>
      <p:sp>
        <p:nvSpPr>
          <p:cNvPr id="76803" name="Rectangle 2">
            <a:extLst>
              <a:ext uri="{FF2B5EF4-FFF2-40B4-BE49-F238E27FC236}">
                <a16:creationId xmlns:a16="http://schemas.microsoft.com/office/drawing/2014/main" id="{AF0BDF51-1DAC-44B2-BF00-F960D8DF048A}"/>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42C6E7D2-C9AF-43D7-AEF8-7C950A53C805}"/>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3906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EE1FCDD-6FF0-408A-BEA7-9AE20D4131D1}"/>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C0FC4D98-9D69-4395-9707-3E878EF2D3E1}" type="slidenum">
              <a:rPr lang="en-US" altLang="en-US"/>
              <a:pPr/>
              <a:t>9</a:t>
            </a:fld>
            <a:endParaRPr lang="en-US" altLang="en-US"/>
          </a:p>
        </p:txBody>
      </p:sp>
      <p:sp>
        <p:nvSpPr>
          <p:cNvPr id="78851" name="Rectangle 2">
            <a:extLst>
              <a:ext uri="{FF2B5EF4-FFF2-40B4-BE49-F238E27FC236}">
                <a16:creationId xmlns:a16="http://schemas.microsoft.com/office/drawing/2014/main" id="{67D12B29-933A-4B9A-B7F9-8D04D85F5F73}"/>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9BADCC7-3B3F-4B66-8047-B97436BD169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0FD3DBF3-0D32-453E-90F1-91457893570C}"/>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5A90BE87-92F5-45FF-9905-B8A4EC4C8377}" type="slidenum">
              <a:rPr lang="en-US" altLang="en-US"/>
              <a:pPr/>
              <a:t>10</a:t>
            </a:fld>
            <a:endParaRPr lang="en-US" altLang="en-US"/>
          </a:p>
        </p:txBody>
      </p:sp>
      <p:sp>
        <p:nvSpPr>
          <p:cNvPr id="70659" name="Rectangle 2">
            <a:extLst>
              <a:ext uri="{FF2B5EF4-FFF2-40B4-BE49-F238E27FC236}">
                <a16:creationId xmlns:a16="http://schemas.microsoft.com/office/drawing/2014/main" id="{F004F809-048D-416C-94BA-BF877DFB10D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F827EA53-BA48-4312-AE58-9C27A1E0F5DA}"/>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666AD84D-9AF6-42B7-8588-AD23EB44952B}"/>
              </a:ext>
            </a:extLst>
          </p:cNvPr>
          <p:cNvSpPr>
            <a:spLocks noGrp="1" noChangeArrowheads="1"/>
          </p:cNvSpPr>
          <p:nvPr>
            <p:ph type="sldNum" sz="quarter" idx="5"/>
          </p:nvPr>
        </p:nvSpPr>
        <p:spPr>
          <a:noFill/>
        </p:spPr>
        <p:txBody>
          <a:bodyPr/>
          <a:lstStyle>
            <a:lvl1pPr defTabSz="939800">
              <a:defRPr>
                <a:solidFill>
                  <a:schemeClr val="tx1"/>
                </a:solidFill>
                <a:latin typeface="Arial" panose="020B0604020202020204" pitchFamily="34" charset="0"/>
              </a:defRPr>
            </a:lvl1pPr>
            <a:lvl2pPr marL="742950" indent="-285750" defTabSz="939800">
              <a:defRPr>
                <a:solidFill>
                  <a:schemeClr val="tx1"/>
                </a:solidFill>
                <a:latin typeface="Arial" panose="020B0604020202020204" pitchFamily="34" charset="0"/>
              </a:defRPr>
            </a:lvl2pPr>
            <a:lvl3pPr marL="1143000" indent="-228600" defTabSz="939800">
              <a:defRPr>
                <a:solidFill>
                  <a:schemeClr val="tx1"/>
                </a:solidFill>
                <a:latin typeface="Arial" panose="020B0604020202020204" pitchFamily="34" charset="0"/>
              </a:defRPr>
            </a:lvl3pPr>
            <a:lvl4pPr marL="1600200" indent="-228600" defTabSz="939800">
              <a:defRPr>
                <a:solidFill>
                  <a:schemeClr val="tx1"/>
                </a:solidFill>
                <a:latin typeface="Arial" panose="020B0604020202020204" pitchFamily="34" charset="0"/>
              </a:defRPr>
            </a:lvl4pPr>
            <a:lvl5pPr marL="2057400" indent="-228600" defTabSz="939800">
              <a:defRPr>
                <a:solidFill>
                  <a:schemeClr val="tx1"/>
                </a:solidFill>
                <a:latin typeface="Arial" panose="020B0604020202020204" pitchFamily="34" charset="0"/>
              </a:defRPr>
            </a:lvl5pPr>
            <a:lvl6pPr marL="2514600" indent="-228600" defTabSz="939800" eaLnBrk="0" fontAlgn="base" hangingPunct="0">
              <a:spcBef>
                <a:spcPct val="0"/>
              </a:spcBef>
              <a:spcAft>
                <a:spcPct val="0"/>
              </a:spcAft>
              <a:defRPr>
                <a:solidFill>
                  <a:schemeClr val="tx1"/>
                </a:solidFill>
                <a:latin typeface="Arial" panose="020B0604020202020204" pitchFamily="34" charset="0"/>
              </a:defRPr>
            </a:lvl6pPr>
            <a:lvl7pPr marL="2971800" indent="-228600" defTabSz="939800" eaLnBrk="0" fontAlgn="base" hangingPunct="0">
              <a:spcBef>
                <a:spcPct val="0"/>
              </a:spcBef>
              <a:spcAft>
                <a:spcPct val="0"/>
              </a:spcAft>
              <a:defRPr>
                <a:solidFill>
                  <a:schemeClr val="tx1"/>
                </a:solidFill>
                <a:latin typeface="Arial" panose="020B0604020202020204" pitchFamily="34" charset="0"/>
              </a:defRPr>
            </a:lvl7pPr>
            <a:lvl8pPr marL="3429000" indent="-228600" defTabSz="939800" eaLnBrk="0" fontAlgn="base" hangingPunct="0">
              <a:spcBef>
                <a:spcPct val="0"/>
              </a:spcBef>
              <a:spcAft>
                <a:spcPct val="0"/>
              </a:spcAft>
              <a:defRPr>
                <a:solidFill>
                  <a:schemeClr val="tx1"/>
                </a:solidFill>
                <a:latin typeface="Arial" panose="020B0604020202020204" pitchFamily="34" charset="0"/>
              </a:defRPr>
            </a:lvl8pPr>
            <a:lvl9pPr marL="3886200" indent="-228600" defTabSz="939800" eaLnBrk="0" fontAlgn="base" hangingPunct="0">
              <a:spcBef>
                <a:spcPct val="0"/>
              </a:spcBef>
              <a:spcAft>
                <a:spcPct val="0"/>
              </a:spcAft>
              <a:defRPr>
                <a:solidFill>
                  <a:schemeClr val="tx1"/>
                </a:solidFill>
                <a:latin typeface="Arial" panose="020B0604020202020204" pitchFamily="34" charset="0"/>
              </a:defRPr>
            </a:lvl9pPr>
          </a:lstStyle>
          <a:p>
            <a:fld id="{3CCAB773-3F7E-4E01-812B-EA837E438B38}" type="slidenum">
              <a:rPr lang="en-US" altLang="en-US"/>
              <a:pPr/>
              <a:t>11</a:t>
            </a:fld>
            <a:endParaRPr lang="en-US" altLang="en-US"/>
          </a:p>
        </p:txBody>
      </p:sp>
      <p:sp>
        <p:nvSpPr>
          <p:cNvPr id="77827" name="Rectangle 2">
            <a:extLst>
              <a:ext uri="{FF2B5EF4-FFF2-40B4-BE49-F238E27FC236}">
                <a16:creationId xmlns:a16="http://schemas.microsoft.com/office/drawing/2014/main" id="{016E4324-BDD4-4671-B1BC-2F454359990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BC00F361-47D5-414F-B0E3-314D31A8AB9D}"/>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A “traditionally” built canopy loading rack furnished by Bullard Company in early 2008.</a:t>
            </a:r>
          </a:p>
          <a:p>
            <a:pPr eaLnBrk="1" hangingPunct="1"/>
            <a:r>
              <a:rPr lang="en-US" altLang="en-US">
                <a:latin typeface="Arial" panose="020B0604020202020204" pitchFamily="34" charset="0"/>
              </a:rPr>
              <a:t>This is the last photo of our Fabricated Products.</a:t>
            </a:r>
          </a:p>
          <a:p>
            <a:pPr eaLnBrk="1" hangingPunct="1"/>
            <a:r>
              <a:rPr lang="en-US" altLang="en-US">
                <a:latin typeface="Arial" panose="020B0604020202020204" pitchFamily="34" charset="0"/>
              </a:rPr>
              <a:t>Several other companies sell these kinds of products; however, they do not have the design/install expertise that we do.</a:t>
            </a:r>
          </a:p>
          <a:p>
            <a:pPr eaLnBrk="1" hangingPunct="1"/>
            <a:r>
              <a:rPr lang="en-US" altLang="en-US">
                <a:latin typeface="Arial" panose="020B0604020202020204" pitchFamily="34" charset="0"/>
              </a:rPr>
              <a:t>Nor do they have any pipe experience whatsoever.</a:t>
            </a:r>
          </a:p>
          <a:p>
            <a:pPr eaLnBrk="1" hangingPunct="1"/>
            <a:r>
              <a:rPr lang="en-US" altLang="en-US">
                <a:latin typeface="Arial" panose="020B0604020202020204" pitchFamily="34" charset="0"/>
              </a:rPr>
              <a:t>We may lack IP Protection, but there is an “Expertise Barrier” to competing with Bullard Company - that others will have to cross.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BC14638-8B5F-47D1-A03C-75A2B449631E}"/>
              </a:ext>
            </a:extLst>
          </p:cNvPr>
          <p:cNvSpPr>
            <a:spLocks noChangeArrowheads="1"/>
          </p:cNvSpPr>
          <p:nvPr/>
        </p:nvSpPr>
        <p:spPr bwMode="auto">
          <a:xfrm>
            <a:off x="381000" y="990600"/>
            <a:ext cx="762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grpSp>
        <p:nvGrpSpPr>
          <p:cNvPr id="5" name="Group 8">
            <a:extLst>
              <a:ext uri="{FF2B5EF4-FFF2-40B4-BE49-F238E27FC236}">
                <a16:creationId xmlns:a16="http://schemas.microsoft.com/office/drawing/2014/main" id="{B7011E41-4DE1-495B-B11C-43CA60A0FD3B}"/>
              </a:ext>
            </a:extLst>
          </p:cNvPr>
          <p:cNvGrpSpPr>
            <a:grpSpLocks/>
          </p:cNvGrpSpPr>
          <p:nvPr/>
        </p:nvGrpSpPr>
        <p:grpSpPr bwMode="auto">
          <a:xfrm>
            <a:off x="381000" y="304800"/>
            <a:ext cx="8391525" cy="5791200"/>
            <a:chOff x="240" y="192"/>
            <a:chExt cx="5286" cy="3648"/>
          </a:xfrm>
        </p:grpSpPr>
        <p:sp>
          <p:nvSpPr>
            <p:cNvPr id="6" name="Rectangle 9">
              <a:extLst>
                <a:ext uri="{FF2B5EF4-FFF2-40B4-BE49-F238E27FC236}">
                  <a16:creationId xmlns:a16="http://schemas.microsoft.com/office/drawing/2014/main" id="{274A3782-A0AE-4F04-9195-1391764C573C}"/>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7" name="Rectangle 10">
              <a:extLst>
                <a:ext uri="{FF2B5EF4-FFF2-40B4-BE49-F238E27FC236}">
                  <a16:creationId xmlns:a16="http://schemas.microsoft.com/office/drawing/2014/main" id="{DDC13982-C8C6-4192-847D-9136E3E0BA4F}"/>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8" name="Rectangle 11">
              <a:extLst>
                <a:ext uri="{FF2B5EF4-FFF2-40B4-BE49-F238E27FC236}">
                  <a16:creationId xmlns:a16="http://schemas.microsoft.com/office/drawing/2014/main" id="{F92FCCD6-B377-4C22-9715-87CAB3F21AAE}"/>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9" name="Rectangle 12">
              <a:extLst>
                <a:ext uri="{FF2B5EF4-FFF2-40B4-BE49-F238E27FC236}">
                  <a16:creationId xmlns:a16="http://schemas.microsoft.com/office/drawing/2014/main" id="{CB19401B-1BE5-4BAE-AC6D-4E0BCE8ED665}"/>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10" name="Line 13">
              <a:extLst>
                <a:ext uri="{FF2B5EF4-FFF2-40B4-BE49-F238E27FC236}">
                  <a16:creationId xmlns:a16="http://schemas.microsoft.com/office/drawing/2014/main" id="{22410A60-620D-4454-9541-430B9DE52174}"/>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Rectangle 14">
              <a:extLst>
                <a:ext uri="{FF2B5EF4-FFF2-40B4-BE49-F238E27FC236}">
                  <a16:creationId xmlns:a16="http://schemas.microsoft.com/office/drawing/2014/main" id="{57849393-C5A7-4A4B-ACEA-442D33444622}"/>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grpSp>
      <p:sp>
        <p:nvSpPr>
          <p:cNvPr id="224259" name="Rectangle 3"/>
          <p:cNvSpPr>
            <a:spLocks noGrp="1" noChangeArrowheads="1"/>
          </p:cNvSpPr>
          <p:nvPr>
            <p:ph type="ctrTitle"/>
          </p:nvPr>
        </p:nvSpPr>
        <p:spPr>
          <a:xfrm>
            <a:off x="762000" y="1371600"/>
            <a:ext cx="7696200" cy="2057400"/>
          </a:xfrm>
        </p:spPr>
        <p:txBody>
          <a:bodyPr/>
          <a:lstStyle>
            <a:lvl1pPr>
              <a:defRPr/>
            </a:lvl1pPr>
          </a:lstStyle>
          <a:p>
            <a:pPr lvl="0"/>
            <a:r>
              <a:rPr lang="en-US" noProof="0"/>
              <a:t>Click to edit Master title style</a:t>
            </a:r>
          </a:p>
        </p:txBody>
      </p:sp>
      <p:sp>
        <p:nvSpPr>
          <p:cNvPr id="224260" name="Rectangle 4"/>
          <p:cNvSpPr>
            <a:spLocks noGrp="1" noChangeArrowheads="1"/>
          </p:cNvSpPr>
          <p:nvPr>
            <p:ph type="subTitle" idx="1"/>
          </p:nvPr>
        </p:nvSpPr>
        <p:spPr>
          <a:xfrm>
            <a:off x="762000" y="3765550"/>
            <a:ext cx="7696200" cy="2057400"/>
          </a:xfrm>
        </p:spPr>
        <p:txBody>
          <a:bodyPr/>
          <a:lstStyle>
            <a:lvl1pPr marL="0" indent="0" algn="ctr">
              <a:buFont typeface="Wingdings" pitchFamily="2" charset="2"/>
              <a:buNone/>
              <a:defRPr/>
            </a:lvl1pPr>
          </a:lstStyle>
          <a:p>
            <a:pPr lvl="0"/>
            <a:r>
              <a:rPr lang="en-US" noProof="0"/>
              <a:t>Click to edit Master subtitle style</a:t>
            </a:r>
          </a:p>
        </p:txBody>
      </p:sp>
      <p:sp>
        <p:nvSpPr>
          <p:cNvPr id="12" name="Rectangle 5">
            <a:extLst>
              <a:ext uri="{FF2B5EF4-FFF2-40B4-BE49-F238E27FC236}">
                <a16:creationId xmlns:a16="http://schemas.microsoft.com/office/drawing/2014/main" id="{6ED72C2B-AC8D-4672-8244-1CF4456536C1}"/>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3" name="Rectangle 6">
            <a:extLst>
              <a:ext uri="{FF2B5EF4-FFF2-40B4-BE49-F238E27FC236}">
                <a16:creationId xmlns:a16="http://schemas.microsoft.com/office/drawing/2014/main" id="{AB3753D9-9D9A-4AEF-BDEB-A5EC86E646AD}"/>
              </a:ext>
            </a:extLst>
          </p:cNvPr>
          <p:cNvSpPr>
            <a:spLocks noGrp="1" noChangeArrowheads="1"/>
          </p:cNvSpPr>
          <p:nvPr>
            <p:ph type="ftr" sz="quarter" idx="11"/>
          </p:nvPr>
        </p:nvSpPr>
        <p:spPr/>
        <p:txBody>
          <a:bodyPr/>
          <a:lstStyle>
            <a:lvl1pPr>
              <a:defRPr/>
            </a:lvl1pPr>
          </a:lstStyle>
          <a:p>
            <a:pPr>
              <a:defRPr/>
            </a:pPr>
            <a:endParaRPr lang="en-US"/>
          </a:p>
        </p:txBody>
      </p:sp>
      <p:sp>
        <p:nvSpPr>
          <p:cNvPr id="14" name="Rectangle 7">
            <a:extLst>
              <a:ext uri="{FF2B5EF4-FFF2-40B4-BE49-F238E27FC236}">
                <a16:creationId xmlns:a16="http://schemas.microsoft.com/office/drawing/2014/main" id="{20E208B6-0E08-4F69-BCF4-B60D872D4300}"/>
              </a:ext>
            </a:extLst>
          </p:cNvPr>
          <p:cNvSpPr>
            <a:spLocks noGrp="1" noChangeArrowheads="1"/>
          </p:cNvSpPr>
          <p:nvPr>
            <p:ph type="sldNum" sz="quarter" idx="12"/>
          </p:nvPr>
        </p:nvSpPr>
        <p:spPr>
          <a:xfrm>
            <a:off x="6553200" y="6248400"/>
            <a:ext cx="2133600" cy="457200"/>
          </a:xfrm>
        </p:spPr>
        <p:txBody>
          <a:bodyPr/>
          <a:lstStyle>
            <a:lvl1pPr>
              <a:defRPr b="1"/>
            </a:lvl1pPr>
          </a:lstStyle>
          <a:p>
            <a:fld id="{4D833C51-4183-48CE-9C52-B92C95743762}" type="slidenum">
              <a:rPr lang="en-US" altLang="en-US"/>
              <a:pPr/>
              <a:t>‹#›</a:t>
            </a:fld>
            <a:endParaRPr lang="en-US" altLang="en-US"/>
          </a:p>
        </p:txBody>
      </p:sp>
    </p:spTree>
    <p:extLst>
      <p:ext uri="{BB962C8B-B14F-4D97-AF65-F5344CB8AC3E}">
        <p14:creationId xmlns:p14="http://schemas.microsoft.com/office/powerpoint/2010/main" val="155489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0DD03C-18FF-482A-A0EC-FBC25D84F3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2DF374-C394-4975-8882-F58D3F229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B1212-C938-40BA-BB2D-D735623F701B}"/>
              </a:ext>
            </a:extLst>
          </p:cNvPr>
          <p:cNvSpPr>
            <a:spLocks noGrp="1" noChangeArrowheads="1"/>
          </p:cNvSpPr>
          <p:nvPr>
            <p:ph type="sldNum" sz="quarter" idx="12"/>
          </p:nvPr>
        </p:nvSpPr>
        <p:spPr>
          <a:ln/>
        </p:spPr>
        <p:txBody>
          <a:bodyPr/>
          <a:lstStyle>
            <a:lvl1pPr>
              <a:defRPr/>
            </a:lvl1pPr>
          </a:lstStyle>
          <a:p>
            <a:fld id="{09B7AE17-7F8F-47AB-8EEA-8FE20DF27B1A}" type="slidenum">
              <a:rPr lang="en-US" altLang="en-US"/>
              <a:pPr/>
              <a:t>‹#›</a:t>
            </a:fld>
            <a:endParaRPr lang="en-US" altLang="en-US"/>
          </a:p>
        </p:txBody>
      </p:sp>
    </p:spTree>
    <p:extLst>
      <p:ext uri="{BB962C8B-B14F-4D97-AF65-F5344CB8AC3E}">
        <p14:creationId xmlns:p14="http://schemas.microsoft.com/office/powerpoint/2010/main" val="2937423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0C2957-710E-49CF-8C60-597E342DDE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D201E4-FFE8-4987-AAD8-919C6B26F8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2C0DC8-7512-4C25-B403-B1C796013181}"/>
              </a:ext>
            </a:extLst>
          </p:cNvPr>
          <p:cNvSpPr>
            <a:spLocks noGrp="1" noChangeArrowheads="1"/>
          </p:cNvSpPr>
          <p:nvPr>
            <p:ph type="sldNum" sz="quarter" idx="12"/>
          </p:nvPr>
        </p:nvSpPr>
        <p:spPr>
          <a:ln/>
        </p:spPr>
        <p:txBody>
          <a:bodyPr/>
          <a:lstStyle>
            <a:lvl1pPr>
              <a:defRPr/>
            </a:lvl1pPr>
          </a:lstStyle>
          <a:p>
            <a:fld id="{EC56E9E7-DBF7-4D68-AB17-2DAEE4A76D5B}" type="slidenum">
              <a:rPr lang="en-US" altLang="en-US"/>
              <a:pPr/>
              <a:t>‹#›</a:t>
            </a:fld>
            <a:endParaRPr lang="en-US" altLang="en-US"/>
          </a:p>
        </p:txBody>
      </p:sp>
    </p:spTree>
    <p:extLst>
      <p:ext uri="{BB962C8B-B14F-4D97-AF65-F5344CB8AC3E}">
        <p14:creationId xmlns:p14="http://schemas.microsoft.com/office/powerpoint/2010/main" val="420929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882EB1-27A8-49FF-9355-885CA65927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8E70ED-5416-4102-968E-9EF516A4A7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768E4A-E79A-49C5-809F-2C2D16F0BBFA}"/>
              </a:ext>
            </a:extLst>
          </p:cNvPr>
          <p:cNvSpPr>
            <a:spLocks noGrp="1" noChangeArrowheads="1"/>
          </p:cNvSpPr>
          <p:nvPr>
            <p:ph type="sldNum" sz="quarter" idx="12"/>
          </p:nvPr>
        </p:nvSpPr>
        <p:spPr>
          <a:ln/>
        </p:spPr>
        <p:txBody>
          <a:bodyPr/>
          <a:lstStyle>
            <a:lvl1pPr>
              <a:defRPr/>
            </a:lvl1pPr>
          </a:lstStyle>
          <a:p>
            <a:fld id="{EA6D9094-7C82-40DA-8DCB-87485B3A5E07}" type="slidenum">
              <a:rPr lang="en-US" altLang="en-US"/>
              <a:pPr/>
              <a:t>‹#›</a:t>
            </a:fld>
            <a:endParaRPr lang="en-US" altLang="en-US"/>
          </a:p>
        </p:txBody>
      </p:sp>
    </p:spTree>
    <p:extLst>
      <p:ext uri="{BB962C8B-B14F-4D97-AF65-F5344CB8AC3E}">
        <p14:creationId xmlns:p14="http://schemas.microsoft.com/office/powerpoint/2010/main" val="418734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809B093-7756-466E-AAA5-40884795C3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00C144D-9164-417C-AD27-1EDF7157D1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BED9FB-79FB-48DA-AFF1-9C428433DE78}"/>
              </a:ext>
            </a:extLst>
          </p:cNvPr>
          <p:cNvSpPr>
            <a:spLocks noGrp="1" noChangeArrowheads="1"/>
          </p:cNvSpPr>
          <p:nvPr>
            <p:ph type="sldNum" sz="quarter" idx="12"/>
          </p:nvPr>
        </p:nvSpPr>
        <p:spPr>
          <a:ln/>
        </p:spPr>
        <p:txBody>
          <a:bodyPr/>
          <a:lstStyle>
            <a:lvl1pPr>
              <a:defRPr/>
            </a:lvl1pPr>
          </a:lstStyle>
          <a:p>
            <a:fld id="{6DFACE18-3F90-4FD1-ABED-EF688391FD01}" type="slidenum">
              <a:rPr lang="en-US" altLang="en-US"/>
              <a:pPr/>
              <a:t>‹#›</a:t>
            </a:fld>
            <a:endParaRPr lang="en-US" altLang="en-US"/>
          </a:p>
        </p:txBody>
      </p:sp>
    </p:spTree>
    <p:extLst>
      <p:ext uri="{BB962C8B-B14F-4D97-AF65-F5344CB8AC3E}">
        <p14:creationId xmlns:p14="http://schemas.microsoft.com/office/powerpoint/2010/main" val="6217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43F08C-FAC8-493C-89FB-32A78462AB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6718DE-BB66-4415-A06F-A73A0C7BC9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8B682F-EDD1-49B8-B44A-A8D08EDBAA78}"/>
              </a:ext>
            </a:extLst>
          </p:cNvPr>
          <p:cNvSpPr>
            <a:spLocks noGrp="1" noChangeArrowheads="1"/>
          </p:cNvSpPr>
          <p:nvPr>
            <p:ph type="sldNum" sz="quarter" idx="12"/>
          </p:nvPr>
        </p:nvSpPr>
        <p:spPr>
          <a:ln/>
        </p:spPr>
        <p:txBody>
          <a:bodyPr/>
          <a:lstStyle>
            <a:lvl1pPr>
              <a:defRPr/>
            </a:lvl1pPr>
          </a:lstStyle>
          <a:p>
            <a:fld id="{E73378EE-3DBE-4870-A7D7-43A608F3EE1F}" type="slidenum">
              <a:rPr lang="en-US" altLang="en-US"/>
              <a:pPr/>
              <a:t>‹#›</a:t>
            </a:fld>
            <a:endParaRPr lang="en-US" altLang="en-US"/>
          </a:p>
        </p:txBody>
      </p:sp>
    </p:spTree>
    <p:extLst>
      <p:ext uri="{BB962C8B-B14F-4D97-AF65-F5344CB8AC3E}">
        <p14:creationId xmlns:p14="http://schemas.microsoft.com/office/powerpoint/2010/main" val="1457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E8F2D5-6725-4081-862E-B447615DF20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C53D126-7E8C-4FC8-B980-AAE3759B4D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D554B90-8F80-42EC-A2F8-3671C18F0643}"/>
              </a:ext>
            </a:extLst>
          </p:cNvPr>
          <p:cNvSpPr>
            <a:spLocks noGrp="1" noChangeArrowheads="1"/>
          </p:cNvSpPr>
          <p:nvPr>
            <p:ph type="sldNum" sz="quarter" idx="12"/>
          </p:nvPr>
        </p:nvSpPr>
        <p:spPr>
          <a:ln/>
        </p:spPr>
        <p:txBody>
          <a:bodyPr/>
          <a:lstStyle>
            <a:lvl1pPr>
              <a:defRPr/>
            </a:lvl1pPr>
          </a:lstStyle>
          <a:p>
            <a:fld id="{C9B58708-37FB-4974-B112-E3F2E91382EC}" type="slidenum">
              <a:rPr lang="en-US" altLang="en-US"/>
              <a:pPr/>
              <a:t>‹#›</a:t>
            </a:fld>
            <a:endParaRPr lang="en-US" altLang="en-US"/>
          </a:p>
        </p:txBody>
      </p:sp>
    </p:spTree>
    <p:extLst>
      <p:ext uri="{BB962C8B-B14F-4D97-AF65-F5344CB8AC3E}">
        <p14:creationId xmlns:p14="http://schemas.microsoft.com/office/powerpoint/2010/main" val="210680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34B434B-BAE4-48A8-83F8-8A678418A5E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1BA5F21-C4AB-47A8-9398-55BE534DD7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763B95-E262-4700-97FD-8F77220D319A}"/>
              </a:ext>
            </a:extLst>
          </p:cNvPr>
          <p:cNvSpPr>
            <a:spLocks noGrp="1" noChangeArrowheads="1"/>
          </p:cNvSpPr>
          <p:nvPr>
            <p:ph type="sldNum" sz="quarter" idx="12"/>
          </p:nvPr>
        </p:nvSpPr>
        <p:spPr>
          <a:ln/>
        </p:spPr>
        <p:txBody>
          <a:bodyPr/>
          <a:lstStyle>
            <a:lvl1pPr>
              <a:defRPr/>
            </a:lvl1pPr>
          </a:lstStyle>
          <a:p>
            <a:fld id="{23B40C1A-94DD-493B-9755-79D7928ECE5B}" type="slidenum">
              <a:rPr lang="en-US" altLang="en-US"/>
              <a:pPr/>
              <a:t>‹#›</a:t>
            </a:fld>
            <a:endParaRPr lang="en-US" altLang="en-US"/>
          </a:p>
        </p:txBody>
      </p:sp>
    </p:spTree>
    <p:extLst>
      <p:ext uri="{BB962C8B-B14F-4D97-AF65-F5344CB8AC3E}">
        <p14:creationId xmlns:p14="http://schemas.microsoft.com/office/powerpoint/2010/main" val="2211329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30FEAC8-BD21-4801-B88B-3895567313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4D396AE-6C07-4FCF-B632-AE8A6567A4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F4448B9-4886-4A3F-B9B3-6F79BCC2F499}"/>
              </a:ext>
            </a:extLst>
          </p:cNvPr>
          <p:cNvSpPr>
            <a:spLocks noGrp="1" noChangeArrowheads="1"/>
          </p:cNvSpPr>
          <p:nvPr>
            <p:ph type="sldNum" sz="quarter" idx="12"/>
          </p:nvPr>
        </p:nvSpPr>
        <p:spPr>
          <a:ln/>
        </p:spPr>
        <p:txBody>
          <a:bodyPr/>
          <a:lstStyle>
            <a:lvl1pPr>
              <a:defRPr/>
            </a:lvl1pPr>
          </a:lstStyle>
          <a:p>
            <a:fld id="{92A92FF8-D3CD-46E5-97EA-000CF6BE8AB1}" type="slidenum">
              <a:rPr lang="en-US" altLang="en-US"/>
              <a:pPr/>
              <a:t>‹#›</a:t>
            </a:fld>
            <a:endParaRPr lang="en-US" altLang="en-US"/>
          </a:p>
        </p:txBody>
      </p:sp>
    </p:spTree>
    <p:extLst>
      <p:ext uri="{BB962C8B-B14F-4D97-AF65-F5344CB8AC3E}">
        <p14:creationId xmlns:p14="http://schemas.microsoft.com/office/powerpoint/2010/main" val="1240382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22A4E-FFBC-4483-9696-25EBFD14A5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DFE127-78BA-437B-96AF-55A21B787F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B2CA81-8452-4CFB-94EC-AAF59F8EB796}"/>
              </a:ext>
            </a:extLst>
          </p:cNvPr>
          <p:cNvSpPr>
            <a:spLocks noGrp="1" noChangeArrowheads="1"/>
          </p:cNvSpPr>
          <p:nvPr>
            <p:ph type="sldNum" sz="quarter" idx="12"/>
          </p:nvPr>
        </p:nvSpPr>
        <p:spPr>
          <a:ln/>
        </p:spPr>
        <p:txBody>
          <a:bodyPr/>
          <a:lstStyle>
            <a:lvl1pPr>
              <a:defRPr/>
            </a:lvl1pPr>
          </a:lstStyle>
          <a:p>
            <a:fld id="{967DF242-55FB-4789-AE69-5CD1AAA503A6}" type="slidenum">
              <a:rPr lang="en-US" altLang="en-US"/>
              <a:pPr/>
              <a:t>‹#›</a:t>
            </a:fld>
            <a:endParaRPr lang="en-US" altLang="en-US"/>
          </a:p>
        </p:txBody>
      </p:sp>
    </p:spTree>
    <p:extLst>
      <p:ext uri="{BB962C8B-B14F-4D97-AF65-F5344CB8AC3E}">
        <p14:creationId xmlns:p14="http://schemas.microsoft.com/office/powerpoint/2010/main" val="215259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9A9D890-E11D-430F-B829-ADAC7CF6C8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4FC9527-218F-45B4-AC19-A4EE5A5BBA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03A2FE-B803-4C12-B875-31DF03E71ABC}"/>
              </a:ext>
            </a:extLst>
          </p:cNvPr>
          <p:cNvSpPr>
            <a:spLocks noGrp="1" noChangeArrowheads="1"/>
          </p:cNvSpPr>
          <p:nvPr>
            <p:ph type="sldNum" sz="quarter" idx="12"/>
          </p:nvPr>
        </p:nvSpPr>
        <p:spPr>
          <a:ln/>
        </p:spPr>
        <p:txBody>
          <a:bodyPr/>
          <a:lstStyle>
            <a:lvl1pPr>
              <a:defRPr/>
            </a:lvl1pPr>
          </a:lstStyle>
          <a:p>
            <a:fld id="{8A2BCC1B-074D-4316-AE5C-520D61828616}" type="slidenum">
              <a:rPr lang="en-US" altLang="en-US"/>
              <a:pPr/>
              <a:t>‹#›</a:t>
            </a:fld>
            <a:endParaRPr lang="en-US" altLang="en-US"/>
          </a:p>
        </p:txBody>
      </p:sp>
    </p:spTree>
    <p:extLst>
      <p:ext uri="{BB962C8B-B14F-4D97-AF65-F5344CB8AC3E}">
        <p14:creationId xmlns:p14="http://schemas.microsoft.com/office/powerpoint/2010/main" val="298169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31E6E2-ADD9-40F3-AD1D-4A13849DC15B}"/>
              </a:ext>
            </a:extLst>
          </p:cNvPr>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41944B5-AF69-4ED5-B549-35506984FFEB}"/>
              </a:ext>
            </a:extLst>
          </p:cNvPr>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3236" name="Rectangle 4">
            <a:extLst>
              <a:ext uri="{FF2B5EF4-FFF2-40B4-BE49-F238E27FC236}">
                <a16:creationId xmlns:a16="http://schemas.microsoft.com/office/drawing/2014/main" id="{C16758AF-5E0F-44BB-8AA3-7A57BF9F58FA}"/>
              </a:ext>
            </a:extLst>
          </p:cNvPr>
          <p:cNvSpPr>
            <a:spLocks noGrp="1" noChangeArrowheads="1"/>
          </p:cNvSpPr>
          <p:nvPr>
            <p:ph type="dt" sz="half" idx="2"/>
          </p:nvPr>
        </p:nvSpPr>
        <p:spPr bwMode="auto">
          <a:xfrm>
            <a:off x="4572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00">
                <a:latin typeface="Arial" charset="0"/>
              </a:defRPr>
            </a:lvl1pPr>
          </a:lstStyle>
          <a:p>
            <a:pPr>
              <a:defRPr/>
            </a:pPr>
            <a:endParaRPr lang="en-US"/>
          </a:p>
        </p:txBody>
      </p:sp>
      <p:sp>
        <p:nvSpPr>
          <p:cNvPr id="223237" name="Rectangle 5">
            <a:extLst>
              <a:ext uri="{FF2B5EF4-FFF2-40B4-BE49-F238E27FC236}">
                <a16:creationId xmlns:a16="http://schemas.microsoft.com/office/drawing/2014/main" id="{A781A533-7C2F-4EC8-87B6-2728CA797A7A}"/>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a:defRPr/>
            </a:pPr>
            <a:endParaRPr lang="en-US"/>
          </a:p>
        </p:txBody>
      </p:sp>
      <p:sp>
        <p:nvSpPr>
          <p:cNvPr id="223238" name="Rectangle 6">
            <a:extLst>
              <a:ext uri="{FF2B5EF4-FFF2-40B4-BE49-F238E27FC236}">
                <a16:creationId xmlns:a16="http://schemas.microsoft.com/office/drawing/2014/main" id="{6C2DFA7C-8027-454C-81DC-06671703F62F}"/>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0DADBFD4-6CD3-4BFD-AB96-B391A44FE760}" type="slidenum">
              <a:rPr lang="en-US" altLang="en-US"/>
              <a:pPr/>
              <a:t>‹#›</a:t>
            </a:fld>
            <a:endParaRPr lang="en-US" altLang="en-US"/>
          </a:p>
        </p:txBody>
      </p:sp>
      <p:grpSp>
        <p:nvGrpSpPr>
          <p:cNvPr id="1031" name="Group 7">
            <a:extLst>
              <a:ext uri="{FF2B5EF4-FFF2-40B4-BE49-F238E27FC236}">
                <a16:creationId xmlns:a16="http://schemas.microsoft.com/office/drawing/2014/main" id="{5740AEDB-2BF5-4E7D-B1C0-16BCAAACD995}"/>
              </a:ext>
            </a:extLst>
          </p:cNvPr>
          <p:cNvGrpSpPr>
            <a:grpSpLocks/>
          </p:cNvGrpSpPr>
          <p:nvPr/>
        </p:nvGrpSpPr>
        <p:grpSpPr bwMode="auto">
          <a:xfrm>
            <a:off x="279400" y="152400"/>
            <a:ext cx="8686800" cy="1600200"/>
            <a:chOff x="176" y="96"/>
            <a:chExt cx="5472" cy="1008"/>
          </a:xfrm>
        </p:grpSpPr>
        <p:sp>
          <p:nvSpPr>
            <p:cNvPr id="1032" name="Line 8">
              <a:extLst>
                <a:ext uri="{FF2B5EF4-FFF2-40B4-BE49-F238E27FC236}">
                  <a16:creationId xmlns:a16="http://schemas.microsoft.com/office/drawing/2014/main" id="{D4B2F265-CEB3-4BBB-9BB8-CF84ADD4971B}"/>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3" name="Rectangle 9">
              <a:extLst>
                <a:ext uri="{FF2B5EF4-FFF2-40B4-BE49-F238E27FC236}">
                  <a16:creationId xmlns:a16="http://schemas.microsoft.com/office/drawing/2014/main" id="{EFFA9623-726E-475E-A108-46B1309D3B18}"/>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1034" name="Rectangle 10">
              <a:extLst>
                <a:ext uri="{FF2B5EF4-FFF2-40B4-BE49-F238E27FC236}">
                  <a16:creationId xmlns:a16="http://schemas.microsoft.com/office/drawing/2014/main" id="{B42E6E1A-B037-4CC1-BB0E-CF40FC8DCB9A}"/>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1035" name="Rectangle 11">
              <a:extLst>
                <a:ext uri="{FF2B5EF4-FFF2-40B4-BE49-F238E27FC236}">
                  <a16:creationId xmlns:a16="http://schemas.microsoft.com/office/drawing/2014/main" id="{C839606B-1082-4065-A319-A101C39DDB2D}"/>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sp>
          <p:nvSpPr>
            <p:cNvPr id="1036" name="Rectangle 12">
              <a:extLst>
                <a:ext uri="{FF2B5EF4-FFF2-40B4-BE49-F238E27FC236}">
                  <a16:creationId xmlns:a16="http://schemas.microsoft.com/office/drawing/2014/main" id="{AC729134-B261-42C9-815A-401B457C1647}"/>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sz="2400">
                <a:latin typeface="Times New Roman" pitchFamily="18" charset="0"/>
              </a:endParaRPr>
            </a:p>
          </p:txBody>
        </p:sp>
      </p:grpSp>
    </p:spTree>
  </p:cSld>
  <p:clrMap bg1="lt1" tx1="dk1" bg2="lt2" tx2="dk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a:solidFill>
            <a:schemeClr val="tx1"/>
          </a:solidFill>
          <a:latin typeface="+mn-lt"/>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3.emf"/><Relationship Id="rId18" Type="http://schemas.openxmlformats.org/officeDocument/2006/relationships/customXml" Target="../ink/ink8.xml"/><Relationship Id="rId3" Type="http://schemas.openxmlformats.org/officeDocument/2006/relationships/image" Target="../media/image28.jpeg"/><Relationship Id="rId21" Type="http://schemas.openxmlformats.org/officeDocument/2006/relationships/image" Target="../media/image37.emf"/><Relationship Id="rId7" Type="http://schemas.openxmlformats.org/officeDocument/2006/relationships/image" Target="../media/image30.emf"/><Relationship Id="rId12" Type="http://schemas.openxmlformats.org/officeDocument/2006/relationships/customXml" Target="../ink/ink5.xml"/><Relationship Id="rId17" Type="http://schemas.openxmlformats.org/officeDocument/2006/relationships/image" Target="../media/image35.emf"/><Relationship Id="rId25" Type="http://schemas.openxmlformats.org/officeDocument/2006/relationships/image" Target="../media/image39.emf"/><Relationship Id="rId2" Type="http://schemas.openxmlformats.org/officeDocument/2006/relationships/notesSlide" Target="../notesSlides/notesSlide28.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32.emf"/><Relationship Id="rId24" Type="http://schemas.openxmlformats.org/officeDocument/2006/relationships/customXml" Target="../ink/ink11.xml"/><Relationship Id="rId5" Type="http://schemas.openxmlformats.org/officeDocument/2006/relationships/image" Target="../media/image29.emf"/><Relationship Id="rId15" Type="http://schemas.openxmlformats.org/officeDocument/2006/relationships/image" Target="../media/image34.emf"/><Relationship Id="rId23" Type="http://schemas.openxmlformats.org/officeDocument/2006/relationships/image" Target="../media/image38.emf"/><Relationship Id="rId10" Type="http://schemas.openxmlformats.org/officeDocument/2006/relationships/customXml" Target="../ink/ink4.xml"/><Relationship Id="rId19" Type="http://schemas.openxmlformats.org/officeDocument/2006/relationships/image" Target="../media/image36.emf"/><Relationship Id="rId4" Type="http://schemas.openxmlformats.org/officeDocument/2006/relationships/customXml" Target="../ink/ink1.xml"/><Relationship Id="rId9" Type="http://schemas.openxmlformats.org/officeDocument/2006/relationships/image" Target="../media/image31.emf"/><Relationship Id="rId14" Type="http://schemas.openxmlformats.org/officeDocument/2006/relationships/customXml" Target="../ink/ink6.xml"/><Relationship Id="rId22" Type="http://schemas.openxmlformats.org/officeDocument/2006/relationships/customXml" Target="../ink/ink10.xml"/></Relationships>
</file>

<file path=ppt/slides/_rels/slide36.xml.rels><?xml version="1.0" encoding="UTF-8" standalone="yes"?>
<Relationships xmlns="http://schemas.openxmlformats.org/package/2006/relationships"><Relationship Id="rId8" Type="http://schemas.openxmlformats.org/officeDocument/2006/relationships/customXml" Target="../ink/ink14.xml"/><Relationship Id="rId3" Type="http://schemas.openxmlformats.org/officeDocument/2006/relationships/image" Target="../media/image29.jpeg"/><Relationship Id="rId7" Type="http://schemas.openxmlformats.org/officeDocument/2006/relationships/image" Target="../media/image42.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ustomXml" Target="../ink/ink13.xml"/><Relationship Id="rId5" Type="http://schemas.openxmlformats.org/officeDocument/2006/relationships/image" Target="../media/image41.emf"/><Relationship Id="rId4" Type="http://schemas.openxmlformats.org/officeDocument/2006/relationships/customXml" Target="../ink/ink12.xml"/><Relationship Id="rId9"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customXml" Target="../ink/ink17.xml"/><Relationship Id="rId13" Type="http://schemas.openxmlformats.org/officeDocument/2006/relationships/image" Target="../media/image56.emf"/><Relationship Id="rId3" Type="http://schemas.openxmlformats.org/officeDocument/2006/relationships/image" Target="../media/image37.jpeg"/><Relationship Id="rId7" Type="http://schemas.openxmlformats.org/officeDocument/2006/relationships/image" Target="../media/image53.emf"/><Relationship Id="rId12" Type="http://schemas.openxmlformats.org/officeDocument/2006/relationships/customXml" Target="../ink/ink19.xml"/><Relationship Id="rId17" Type="http://schemas.openxmlformats.org/officeDocument/2006/relationships/image" Target="../media/image58.emf"/><Relationship Id="rId2" Type="http://schemas.openxmlformats.org/officeDocument/2006/relationships/notesSlide" Target="../notesSlides/notesSlide37.xml"/><Relationship Id="rId16" Type="http://schemas.openxmlformats.org/officeDocument/2006/relationships/customXml" Target="../ink/ink21.xml"/><Relationship Id="rId1" Type="http://schemas.openxmlformats.org/officeDocument/2006/relationships/slideLayout" Target="../slideLayouts/slideLayout2.xml"/><Relationship Id="rId6" Type="http://schemas.openxmlformats.org/officeDocument/2006/relationships/customXml" Target="../ink/ink16.xml"/><Relationship Id="rId11" Type="http://schemas.openxmlformats.org/officeDocument/2006/relationships/image" Target="../media/image55.emf"/><Relationship Id="rId5" Type="http://schemas.openxmlformats.org/officeDocument/2006/relationships/image" Target="../media/image52.emf"/><Relationship Id="rId15" Type="http://schemas.openxmlformats.org/officeDocument/2006/relationships/image" Target="../media/image57.emf"/><Relationship Id="rId10" Type="http://schemas.openxmlformats.org/officeDocument/2006/relationships/customXml" Target="../ink/ink18.xml"/><Relationship Id="rId4" Type="http://schemas.openxmlformats.org/officeDocument/2006/relationships/customXml" Target="../ink/ink15.xml"/><Relationship Id="rId9" Type="http://schemas.openxmlformats.org/officeDocument/2006/relationships/image" Target="../media/image54.emf"/><Relationship Id="rId14" Type="http://schemas.openxmlformats.org/officeDocument/2006/relationships/customXml" Target="../ink/ink20.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22255766-63D9-4C23-A367-D8E6589DECDE}"/>
              </a:ext>
            </a:extLst>
          </p:cNvPr>
          <p:cNvSpPr>
            <a:spLocks noGrp="1" noChangeArrowheads="1"/>
          </p:cNvSpPr>
          <p:nvPr>
            <p:ph type="subTitle" idx="1"/>
          </p:nvPr>
        </p:nvSpPr>
        <p:spPr>
          <a:xfrm>
            <a:off x="4600575" y="3676650"/>
            <a:ext cx="3886200" cy="2057400"/>
          </a:xfrm>
        </p:spPr>
        <p:txBody>
          <a:bodyPr/>
          <a:lstStyle/>
          <a:p>
            <a:pPr eaLnBrk="1" hangingPunct="1">
              <a:lnSpc>
                <a:spcPct val="80000"/>
              </a:lnSpc>
            </a:pPr>
            <a:endParaRPr lang="en-US" altLang="en-US" sz="2400" dirty="0"/>
          </a:p>
          <a:p>
            <a:pPr eaLnBrk="1" hangingPunct="1">
              <a:lnSpc>
                <a:spcPct val="80000"/>
              </a:lnSpc>
            </a:pPr>
            <a:r>
              <a:rPr lang="en-US" altLang="en-US" sz="2000" dirty="0">
                <a:latin typeface="Arial" panose="020B0604020202020204" pitchFamily="34" charset="0"/>
              </a:rPr>
              <a:t>7080 Schnipke Drive</a:t>
            </a:r>
          </a:p>
          <a:p>
            <a:pPr eaLnBrk="1" hangingPunct="1">
              <a:lnSpc>
                <a:spcPct val="80000"/>
              </a:lnSpc>
            </a:pPr>
            <a:r>
              <a:rPr lang="en-US" altLang="en-US" sz="2000" dirty="0">
                <a:latin typeface="Arial" panose="020B0604020202020204" pitchFamily="34" charset="0"/>
              </a:rPr>
              <a:t>Ottawa Lake, MI  49267</a:t>
            </a:r>
          </a:p>
          <a:p>
            <a:pPr eaLnBrk="1" hangingPunct="1">
              <a:lnSpc>
                <a:spcPct val="80000"/>
              </a:lnSpc>
            </a:pPr>
            <a:r>
              <a:rPr lang="en-US" altLang="en-US" sz="2000" dirty="0">
                <a:latin typeface="Arial" panose="020B0604020202020204" pitchFamily="34" charset="0"/>
              </a:rPr>
              <a:t>PH: 419-841-8775</a:t>
            </a:r>
          </a:p>
          <a:p>
            <a:pPr eaLnBrk="1" hangingPunct="1">
              <a:lnSpc>
                <a:spcPct val="80000"/>
              </a:lnSpc>
            </a:pPr>
            <a:r>
              <a:rPr lang="en-US" altLang="en-US" sz="2000" dirty="0">
                <a:latin typeface="Arial" panose="020B0604020202020204" pitchFamily="34" charset="0"/>
              </a:rPr>
              <a:t>FX: 419-841-8789</a:t>
            </a:r>
          </a:p>
          <a:p>
            <a:pPr eaLnBrk="1" hangingPunct="1">
              <a:lnSpc>
                <a:spcPct val="80000"/>
              </a:lnSpc>
            </a:pPr>
            <a:r>
              <a:rPr lang="en-US" altLang="en-US" sz="2000" dirty="0">
                <a:latin typeface="Arial" panose="020B0604020202020204" pitchFamily="34" charset="0"/>
              </a:rPr>
              <a:t>www.bullardeng.com</a:t>
            </a:r>
          </a:p>
        </p:txBody>
      </p:sp>
      <p:pic>
        <p:nvPicPr>
          <p:cNvPr id="3076" name="Picture 3">
            <a:extLst>
              <a:ext uri="{FF2B5EF4-FFF2-40B4-BE49-F238E27FC236}">
                <a16:creationId xmlns:a16="http://schemas.microsoft.com/office/drawing/2014/main" id="{CF049D1E-1630-4294-8807-A12CF2BB94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95400"/>
            <a:ext cx="55943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E81BEA4-5B6D-4C36-A6C8-5DDD740928E7}"/>
              </a:ext>
            </a:extLst>
          </p:cNvPr>
          <p:cNvPicPr>
            <a:picLocks noChangeAspect="1"/>
          </p:cNvPicPr>
          <p:nvPr/>
        </p:nvPicPr>
        <p:blipFill rotWithShape="1">
          <a:blip r:embed="rId4">
            <a:extLst>
              <a:ext uri="{28A0092B-C50C-407E-A947-70E740481C1C}">
                <a14:useLocalDpi xmlns:a14="http://schemas.microsoft.com/office/drawing/2010/main" val="0"/>
              </a:ext>
            </a:extLst>
          </a:blip>
          <a:srcRect t="24523" b="25563"/>
          <a:stretch/>
        </p:blipFill>
        <p:spPr>
          <a:xfrm>
            <a:off x="838200" y="3676650"/>
            <a:ext cx="4121857" cy="2057400"/>
          </a:xfrm>
          <a:prstGeom prst="rect">
            <a:avLst/>
          </a:prstGeom>
        </p:spPr>
      </p:pic>
    </p:spTree>
  </p:cSld>
  <p:clrMapOvr>
    <a:masterClrMapping/>
  </p:clrMapOvr>
  <p:transition spd="slow"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C787E164-65F7-4E07-9C20-AFB6FC9061DC}"/>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rPr>
              <a:t>Truck Loading Rack with Canopy and Shelter</a:t>
            </a:r>
          </a:p>
        </p:txBody>
      </p:sp>
      <p:pic>
        <p:nvPicPr>
          <p:cNvPr id="16387" name="Picture 6" descr="Loading Rack &amp; Shelter">
            <a:extLst>
              <a:ext uri="{FF2B5EF4-FFF2-40B4-BE49-F238E27FC236}">
                <a16:creationId xmlns:a16="http://schemas.microsoft.com/office/drawing/2014/main" id="{74638EFA-112B-4AAC-A361-329B789618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1788" y="1828800"/>
            <a:ext cx="59404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CA3FAB9-724B-48E4-AD7B-D0612BF35444}"/>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Fabricated Products – Loading Rack – Truck</a:t>
            </a:r>
          </a:p>
        </p:txBody>
      </p:sp>
      <p:pic>
        <p:nvPicPr>
          <p:cNvPr id="23555" name="Picture 3" descr="2007_1204Image0063ab">
            <a:extLst>
              <a:ext uri="{FF2B5EF4-FFF2-40B4-BE49-F238E27FC236}">
                <a16:creationId xmlns:a16="http://schemas.microsoft.com/office/drawing/2014/main" id="{B7CC6A2C-8BB9-4DC5-AA07-BF8CF7DCA57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63688" y="1828800"/>
            <a:ext cx="60166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B544052C-869A-447F-A6A5-9FF5CA22A5FE}"/>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Half Canopy Railcar Access Platform</a:t>
            </a:r>
          </a:p>
        </p:txBody>
      </p:sp>
      <p:pic>
        <p:nvPicPr>
          <p:cNvPr id="19459" name="Picture 6" descr="half canopy rack2">
            <a:extLst>
              <a:ext uri="{FF2B5EF4-FFF2-40B4-BE49-F238E27FC236}">
                <a16:creationId xmlns:a16="http://schemas.microsoft.com/office/drawing/2014/main" id="{EF8DC2C8-AB45-4C67-9152-3757D25C52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43250" y="2446338"/>
            <a:ext cx="2857500" cy="3067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a:extLst>
              <a:ext uri="{FF2B5EF4-FFF2-40B4-BE49-F238E27FC236}">
                <a16:creationId xmlns:a16="http://schemas.microsoft.com/office/drawing/2014/main" id="{30BE3EFF-E634-4113-8B2C-FF30EEA2DFAC}"/>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Railcar Extendable Safety Bridge With Hoop</a:t>
            </a:r>
          </a:p>
        </p:txBody>
      </p:sp>
      <p:pic>
        <p:nvPicPr>
          <p:cNvPr id="18435" name="Picture 6" descr="DSC00013">
            <a:extLst>
              <a:ext uri="{FF2B5EF4-FFF2-40B4-BE49-F238E27FC236}">
                <a16:creationId xmlns:a16="http://schemas.microsoft.com/office/drawing/2014/main" id="{DE79F1AA-D7C1-4A82-87FA-D141D9D0108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D8D3BB1-0C7D-4B44-985A-9A0421D6753F}"/>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Fabricated Products – Safety Stairs</a:t>
            </a:r>
          </a:p>
        </p:txBody>
      </p:sp>
      <p:pic>
        <p:nvPicPr>
          <p:cNvPr id="21507" name="Picture 114" descr="Safety Stair - Yellow">
            <a:extLst>
              <a:ext uri="{FF2B5EF4-FFF2-40B4-BE49-F238E27FC236}">
                <a16:creationId xmlns:a16="http://schemas.microsoft.com/office/drawing/2014/main" id="{29BD9F5E-E69D-47B8-875F-C7B57CF7CC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03425" y="1828800"/>
            <a:ext cx="513715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AA7BA358-54EF-4CEE-BDF2-CFF93BA11317}"/>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rPr>
              <a:t>Railcar Safety Harness &amp; Lanyard System</a:t>
            </a:r>
          </a:p>
        </p:txBody>
      </p:sp>
      <p:pic>
        <p:nvPicPr>
          <p:cNvPr id="15363" name="Picture 6" descr="2010_0610Image0103">
            <a:extLst>
              <a:ext uri="{FF2B5EF4-FFF2-40B4-BE49-F238E27FC236}">
                <a16:creationId xmlns:a16="http://schemas.microsoft.com/office/drawing/2014/main" id="{6CE377AD-EA9D-4E33-B3F3-12E5368CED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1828800"/>
            <a:ext cx="5484813"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A99616F2-E24C-4633-9820-AB56A3DC9A34}"/>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Portable Truck Access Rack</a:t>
            </a:r>
          </a:p>
        </p:txBody>
      </p:sp>
      <p:pic>
        <p:nvPicPr>
          <p:cNvPr id="17411" name="Picture 6" descr="P5300118">
            <a:extLst>
              <a:ext uri="{FF2B5EF4-FFF2-40B4-BE49-F238E27FC236}">
                <a16:creationId xmlns:a16="http://schemas.microsoft.com/office/drawing/2014/main" id="{AC4C89B2-D632-415A-AAC7-57A9744621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A0F42E35-3726-438A-ACCF-3323204F84D2}"/>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Fabricated Products – Elevating Bridge </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Martin Gas</a:t>
            </a:r>
          </a:p>
        </p:txBody>
      </p:sp>
      <p:pic>
        <p:nvPicPr>
          <p:cNvPr id="20483" name="Picture 3" descr="2008_0320Image0001a">
            <a:extLst>
              <a:ext uri="{FF2B5EF4-FFF2-40B4-BE49-F238E27FC236}">
                <a16:creationId xmlns:a16="http://schemas.microsoft.com/office/drawing/2014/main" id="{2CA548BB-53F9-434B-BDF4-F3002E91D1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D8D3BB1-0C7D-4B44-985A-9A0421D6753F}"/>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dirty="0">
                <a:latin typeface="Arial Unicode MS" pitchFamily="34" charset="-128"/>
                <a:ea typeface="Arial Unicode MS" pitchFamily="34" charset="-128"/>
              </a:rPr>
              <a:t>Fabricated Products – Crossovers</a:t>
            </a:r>
          </a:p>
        </p:txBody>
      </p:sp>
      <p:pic>
        <p:nvPicPr>
          <p:cNvPr id="21507" name="Picture 114">
            <a:extLst>
              <a:ext uri="{FF2B5EF4-FFF2-40B4-BE49-F238E27FC236}">
                <a16:creationId xmlns:a16="http://schemas.microsoft.com/office/drawing/2014/main" id="{29BD9F5E-E69D-47B8-875F-C7B57CF7CC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a:xfrm>
            <a:off x="2003425" y="2053431"/>
            <a:ext cx="5137150" cy="3852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9282745"/>
      </p:ext>
    </p:extLst>
  </p:cSld>
  <p:clrMapOvr>
    <a:masterClrMapping/>
  </p:clrMapOvr>
  <p:transition spd="slow"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860AA26D-38DD-4230-983C-2F302A006BFB}"/>
              </a:ext>
            </a:extLst>
          </p:cNvPr>
          <p:cNvSpPr>
            <a:spLocks noGrp="1" noChangeArrowheads="1"/>
          </p:cNvSpPr>
          <p:nvPr>
            <p:ph type="subTitle" idx="1"/>
          </p:nvPr>
        </p:nvSpPr>
        <p:spPr/>
        <p:txBody>
          <a:bodyPr/>
          <a:lstStyle/>
          <a:p>
            <a:pPr marL="533400" indent="-533400" eaLnBrk="1" hangingPunct="1"/>
            <a:r>
              <a:rPr lang="en-US" altLang="en-US" sz="2400" b="1">
                <a:latin typeface="Arial" panose="020B0604020202020204" pitchFamily="34" charset="0"/>
              </a:rPr>
              <a:t>CONSTRUCTION &amp; INSTALLATION SINCE 1981</a:t>
            </a:r>
          </a:p>
          <a:p>
            <a:pPr marL="533400" indent="-533400" eaLnBrk="1" hangingPunct="1"/>
            <a:r>
              <a:rPr lang="en-US" altLang="en-US" sz="2400">
                <a:latin typeface="Arial" panose="020B0604020202020204" pitchFamily="34" charset="0"/>
              </a:rPr>
              <a:t>Welder/Pipefitters, Millwright/Riggers,</a:t>
            </a:r>
          </a:p>
          <a:p>
            <a:pPr marL="533400" indent="-533400" eaLnBrk="1" hangingPunct="1"/>
            <a:r>
              <a:rPr lang="en-US" altLang="en-US" sz="2400">
                <a:latin typeface="Arial" panose="020B0604020202020204" pitchFamily="34" charset="0"/>
              </a:rPr>
              <a:t> Insulators</a:t>
            </a:r>
            <a:endParaRPr lang="en-US" altLang="en-US">
              <a:latin typeface="Arial" panose="020B0604020202020204" pitchFamily="34" charset="0"/>
            </a:endParaRPr>
          </a:p>
          <a:p>
            <a:pPr marL="533400" indent="-533400" eaLnBrk="1" hangingPunct="1"/>
            <a:endParaRPr lang="en-US" altLang="en-US">
              <a:latin typeface="Arial" panose="020B0604020202020204" pitchFamily="34" charset="0"/>
            </a:endParaRPr>
          </a:p>
        </p:txBody>
      </p:sp>
      <p:pic>
        <p:nvPicPr>
          <p:cNvPr id="7171" name="Picture 2">
            <a:extLst>
              <a:ext uri="{FF2B5EF4-FFF2-40B4-BE49-F238E27FC236}">
                <a16:creationId xmlns:a16="http://schemas.microsoft.com/office/drawing/2014/main" id="{49DE846E-4C10-4EA8-8783-F9AE6D9A8AA1}"/>
              </a:ext>
            </a:extLst>
          </p:cNvPr>
          <p:cNvPicPr>
            <a:picLocks noChangeAspect="1"/>
          </p:cNvPicPr>
          <p:nvPr/>
        </p:nvPicPr>
        <p:blipFill rotWithShape="1">
          <a:blip r:embed="rId3">
            <a:extLst>
              <a:ext uri="{28A0092B-C50C-407E-A947-70E740481C1C}">
                <a14:useLocalDpi xmlns:a14="http://schemas.microsoft.com/office/drawing/2010/main" val="0"/>
              </a:ext>
            </a:extLst>
          </a:blip>
          <a:srcRect l="2029" t="25291" r="-2029" b="27589"/>
          <a:stretch/>
        </p:blipFill>
        <p:spPr bwMode="auto">
          <a:xfrm>
            <a:off x="2031753" y="1035050"/>
            <a:ext cx="5080494"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D35BB0F-909A-4632-B640-CD07942F2F98}"/>
              </a:ext>
            </a:extLst>
          </p:cNvPr>
          <p:cNvSpPr>
            <a:spLocks noGrp="1"/>
          </p:cNvSpPr>
          <p:nvPr>
            <p:ph type="title"/>
          </p:nvPr>
        </p:nvSpPr>
        <p:spPr/>
        <p:txBody>
          <a:bodyPr anchor="t"/>
          <a:lstStyle/>
          <a:p>
            <a:pPr algn="ctr"/>
            <a:r>
              <a:rPr lang="en-US" altLang="en-US" sz="4800" b="1" dirty="0">
                <a:solidFill>
                  <a:schemeClr val="accent2"/>
                </a:solidFill>
                <a:latin typeface="Arial" panose="020B0604020202020204" pitchFamily="34" charset="0"/>
              </a:rPr>
              <a:t>BULLARD COMPANY</a:t>
            </a:r>
            <a:br>
              <a:rPr lang="en-US" altLang="en-US" sz="3200" b="1" dirty="0">
                <a:solidFill>
                  <a:schemeClr val="accent2"/>
                </a:solidFill>
                <a:latin typeface="Arial" panose="020B0604020202020204" pitchFamily="34" charset="0"/>
              </a:rPr>
            </a:br>
            <a:r>
              <a:rPr lang="en-US" sz="1800" b="1" dirty="0"/>
              <a:t>Bullard Company </a:t>
            </a:r>
            <a:r>
              <a:rPr lang="en-US" sz="1800" dirty="0"/>
              <a:t>is certified as a Women’s Business Enterprise (WBE)</a:t>
            </a:r>
            <a:r>
              <a:rPr lang="en-US" altLang="en-US" sz="2400" b="1" dirty="0">
                <a:solidFill>
                  <a:schemeClr val="tx1"/>
                </a:solidFill>
              </a:rPr>
              <a:t> </a:t>
            </a:r>
            <a:endParaRPr lang="en-US" altLang="en-US" sz="3200" dirty="0">
              <a:latin typeface="Arial" panose="020B0604020202020204" pitchFamily="34" charset="0"/>
              <a:cs typeface="Arial" panose="020B0604020202020204" pitchFamily="34" charset="0"/>
            </a:endParaRPr>
          </a:p>
        </p:txBody>
      </p:sp>
      <p:pic>
        <p:nvPicPr>
          <p:cNvPr id="4099" name="Content Placeholder 3">
            <a:extLst>
              <a:ext uri="{FF2B5EF4-FFF2-40B4-BE49-F238E27FC236}">
                <a16:creationId xmlns:a16="http://schemas.microsoft.com/office/drawing/2014/main" id="{22ECC8B3-008C-404C-88B1-EC3AE9FAF4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53246" y="1828800"/>
            <a:ext cx="6237508" cy="4777365"/>
          </a:xfrm>
        </p:spPr>
      </p:pic>
    </p:spTree>
    <p:extLst>
      <p:ext uri="{BB962C8B-B14F-4D97-AF65-F5344CB8AC3E}">
        <p14:creationId xmlns:p14="http://schemas.microsoft.com/office/powerpoint/2010/main" val="1739981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6B55055A-F0C1-4698-8136-BC53A731BD45}"/>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Installation of Modular Pipe Racks</a:t>
            </a:r>
          </a:p>
        </p:txBody>
      </p:sp>
      <p:pic>
        <p:nvPicPr>
          <p:cNvPr id="8195" name="Picture 6" descr="DSC00731">
            <a:extLst>
              <a:ext uri="{FF2B5EF4-FFF2-40B4-BE49-F238E27FC236}">
                <a16:creationId xmlns:a16="http://schemas.microsoft.com/office/drawing/2014/main" id="{C7668139-D266-4464-BD82-8E1CBD7C62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7BC5E06-B911-476D-B099-2F8605E026A3}"/>
              </a:ext>
            </a:extLst>
          </p:cNvPr>
          <p:cNvSpPr>
            <a:spLocks noGrp="1" noChangeArrowheads="1"/>
          </p:cNvSpPr>
          <p:nvPr>
            <p:ph type="title"/>
          </p:nvPr>
        </p:nvSpPr>
        <p:spPr>
          <a:xfrm>
            <a:off x="457200" y="533400"/>
            <a:ext cx="8229600" cy="1066800"/>
          </a:xfrm>
          <a:noFill/>
        </p:spPr>
        <p:txBody>
          <a:bodyPr anchor="ctr" anchorCtr="1"/>
          <a:lstStyle/>
          <a:p>
            <a:pPr algn="ctr" eaLnBrk="1" hangingPunct="1"/>
            <a:r>
              <a:rPr lang="en-US" altLang="en-US" sz="2800" b="1">
                <a:latin typeface="Arial Unicode MS" pitchFamily="34" charset="-128"/>
                <a:ea typeface="Arial Unicode MS" pitchFamily="34" charset="-128"/>
              </a:rPr>
              <a:t>Alternate Fuels Project - Holcim, Inc (Dundee, MI)</a:t>
            </a:r>
            <a:endParaRPr lang="en-US" altLang="en-US" sz="2800">
              <a:latin typeface="Arial" panose="020B0604020202020204" pitchFamily="34" charset="0"/>
            </a:endParaRPr>
          </a:p>
        </p:txBody>
      </p:sp>
      <p:pic>
        <p:nvPicPr>
          <p:cNvPr id="9219" name="Picture 3" descr="2005_0518Image0007">
            <a:extLst>
              <a:ext uri="{FF2B5EF4-FFF2-40B4-BE49-F238E27FC236}">
                <a16:creationId xmlns:a16="http://schemas.microsoft.com/office/drawing/2014/main" id="{9FE01658-3917-48E0-8DC9-2BA8797D11E4}"/>
              </a:ext>
            </a:extLst>
          </p:cNvPr>
          <p:cNvPicPr>
            <a:picLocks noGrp="1" noChangeAspect="1" noChangeArrowheads="1"/>
          </p:cNvPicPr>
          <p:nvPr>
            <p:ph idx="1"/>
          </p:nvPr>
        </p:nvPicPr>
        <p:blipFill>
          <a:blip r:embed="rId3">
            <a:lum bright="-6000" contrast="30000"/>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AF848CE-E774-4080-BF3B-6C4812C7E0F8}"/>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35 Ton Duct Truss 150’ Span 10’x11’</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E Q Environmental  - Detroit, MI</a:t>
            </a:r>
            <a:r>
              <a:rPr lang="en-US" altLang="en-US" sz="2400">
                <a:latin typeface="Arial" panose="020B0604020202020204" pitchFamily="34" charset="0"/>
              </a:rPr>
              <a:t> </a:t>
            </a:r>
          </a:p>
        </p:txBody>
      </p:sp>
      <p:pic>
        <p:nvPicPr>
          <p:cNvPr id="10243" name="Picture 3" descr="2006 Industrial Photos 118">
            <a:extLst>
              <a:ext uri="{FF2B5EF4-FFF2-40B4-BE49-F238E27FC236}">
                <a16:creationId xmlns:a16="http://schemas.microsoft.com/office/drawing/2014/main" id="{7982BAD4-DE60-4FB7-8026-6D5F1AF636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F836D4F-C7A3-4625-946D-0B74CD1F4B3C}"/>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SS Duct Fab &amp; Install</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Andersons Ethanol Facility – Albion, MI</a:t>
            </a:r>
          </a:p>
        </p:txBody>
      </p:sp>
      <p:pic>
        <p:nvPicPr>
          <p:cNvPr id="12291" name="Picture 3" descr="2006_0608Image0027">
            <a:extLst>
              <a:ext uri="{FF2B5EF4-FFF2-40B4-BE49-F238E27FC236}">
                <a16:creationId xmlns:a16="http://schemas.microsoft.com/office/drawing/2014/main" id="{140FFA8A-DAB8-4976-B512-EE5451EDFB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99F239DD-03DB-44B1-86B7-8631F12E3E20}"/>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rPr>
              <a:t>Tank Farm Installation for Adhesives Manufacturer</a:t>
            </a:r>
          </a:p>
        </p:txBody>
      </p:sp>
      <p:pic>
        <p:nvPicPr>
          <p:cNvPr id="13315" name="Picture 6" descr="2009_0903Image0048a">
            <a:extLst>
              <a:ext uri="{FF2B5EF4-FFF2-40B4-BE49-F238E27FC236}">
                <a16:creationId xmlns:a16="http://schemas.microsoft.com/office/drawing/2014/main" id="{3BE4D1DE-1382-4C73-A77C-F104F2E692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73E4C46-C3EE-43EC-BA6A-F914A6D82EA9}"/>
              </a:ext>
            </a:extLst>
          </p:cNvPr>
          <p:cNvSpPr>
            <a:spLocks noGrp="1"/>
          </p:cNvSpPr>
          <p:nvPr>
            <p:ph type="title"/>
          </p:nvPr>
        </p:nvSpPr>
        <p:spPr/>
        <p:txBody>
          <a:bodyPr anchor="ctr"/>
          <a:lstStyle/>
          <a:p>
            <a:pPr algn="ctr"/>
            <a:r>
              <a:rPr lang="en-US" altLang="en-US" sz="3600" b="1">
                <a:solidFill>
                  <a:schemeClr val="accent2"/>
                </a:solidFill>
                <a:latin typeface="Arial" panose="020B0604020202020204" pitchFamily="34" charset="0"/>
              </a:rPr>
              <a:t>BULLARD COMPANY</a:t>
            </a:r>
            <a:endParaRPr lang="en-US" altLang="en-US" sz="3600"/>
          </a:p>
        </p:txBody>
      </p:sp>
      <p:sp>
        <p:nvSpPr>
          <p:cNvPr id="3" name="Content Placeholder 2">
            <a:extLst>
              <a:ext uri="{FF2B5EF4-FFF2-40B4-BE49-F238E27FC236}">
                <a16:creationId xmlns:a16="http://schemas.microsoft.com/office/drawing/2014/main" id="{C4FA4332-5634-444B-8908-B4C964BD7C0D}"/>
              </a:ext>
            </a:extLst>
          </p:cNvPr>
          <p:cNvSpPr>
            <a:spLocks noGrp="1"/>
          </p:cNvSpPr>
          <p:nvPr>
            <p:ph idx="1"/>
          </p:nvPr>
        </p:nvSpPr>
        <p:spPr/>
        <p:txBody>
          <a:bodyPr anchor="ctr"/>
          <a:lstStyle/>
          <a:p>
            <a:pPr marL="0" indent="0" algn="ctr" eaLnBrk="1" hangingPunct="1">
              <a:lnSpc>
                <a:spcPct val="80000"/>
              </a:lnSpc>
              <a:buFont typeface="Wingdings" panose="05000000000000000000" pitchFamily="2" charset="2"/>
              <a:buNone/>
              <a:defRPr/>
            </a:pPr>
            <a:endParaRPr lang="en-US" altLang="en-US" b="1" dirty="0">
              <a:latin typeface="Arial" charset="0"/>
            </a:endParaRPr>
          </a:p>
          <a:p>
            <a:pPr marL="0" indent="0" algn="ctr" eaLnBrk="1" hangingPunct="1">
              <a:lnSpc>
                <a:spcPct val="80000"/>
              </a:lnSpc>
              <a:buFont typeface="Wingdings" panose="05000000000000000000" pitchFamily="2" charset="2"/>
              <a:buNone/>
              <a:defRPr/>
            </a:pPr>
            <a:endParaRPr lang="en-US" altLang="en-US" b="1" dirty="0">
              <a:latin typeface="Arial" charset="0"/>
            </a:endParaRPr>
          </a:p>
          <a:p>
            <a:pPr marL="0" indent="0" algn="ctr" eaLnBrk="1" hangingPunct="1">
              <a:lnSpc>
                <a:spcPct val="80000"/>
              </a:lnSpc>
              <a:buFont typeface="Wingdings" panose="05000000000000000000" pitchFamily="2" charset="2"/>
              <a:buNone/>
              <a:defRPr/>
            </a:pPr>
            <a:r>
              <a:rPr lang="en-US" altLang="en-US" b="1" dirty="0">
                <a:latin typeface="Arial" charset="0"/>
              </a:rPr>
              <a:t>PIPE PRODUCTS</a:t>
            </a:r>
          </a:p>
          <a:p>
            <a:pPr eaLnBrk="1" hangingPunct="1">
              <a:defRPr/>
            </a:pPr>
            <a:endParaRPr lang="en-US" altLang="en-US" b="1" dirty="0">
              <a:latin typeface="Arial" charset="0"/>
            </a:endParaRPr>
          </a:p>
          <a:p>
            <a:pPr eaLnBrk="1" hangingPunct="1">
              <a:lnSpc>
                <a:spcPct val="80000"/>
              </a:lnSpc>
              <a:defRPr/>
            </a:pPr>
            <a:r>
              <a:rPr lang="en-US" altLang="en-US" dirty="0">
                <a:latin typeface="Arial" charset="0"/>
              </a:rPr>
              <a:t>1. Pipe Spools – </a:t>
            </a:r>
            <a:r>
              <a:rPr lang="en-US" altLang="en-US" sz="2400" dirty="0">
                <a:latin typeface="Arial" charset="0"/>
              </a:rPr>
              <a:t>ASME Section IX</a:t>
            </a:r>
            <a:endParaRPr lang="en-US" altLang="en-US" dirty="0">
              <a:latin typeface="Arial" charset="0"/>
            </a:endParaRPr>
          </a:p>
          <a:p>
            <a:pPr eaLnBrk="1" hangingPunct="1">
              <a:lnSpc>
                <a:spcPct val="150000"/>
              </a:lnSpc>
              <a:defRPr/>
            </a:pPr>
            <a:r>
              <a:rPr lang="en-US" altLang="en-US" dirty="0">
                <a:latin typeface="Arial" charset="0"/>
              </a:rPr>
              <a:t>2. Process Skids - </a:t>
            </a:r>
            <a:r>
              <a:rPr lang="en-US" altLang="en-US" sz="2400" dirty="0">
                <a:latin typeface="Arial" charset="0"/>
              </a:rPr>
              <a:t>Design/Build</a:t>
            </a:r>
            <a:endParaRPr lang="en-US" altLang="en-US" dirty="0">
              <a:latin typeface="Arial" charset="0"/>
            </a:endParaRPr>
          </a:p>
          <a:p>
            <a:pPr eaLnBrk="1" hangingPunct="1">
              <a:lnSpc>
                <a:spcPct val="150000"/>
              </a:lnSpc>
              <a:defRPr/>
            </a:pPr>
            <a:r>
              <a:rPr lang="en-US" altLang="en-US" dirty="0">
                <a:latin typeface="Arial" charset="0"/>
              </a:rPr>
              <a:t>3. Modular Pipe Racks - </a:t>
            </a:r>
            <a:r>
              <a:rPr lang="en-US" altLang="en-US" sz="2400" dirty="0">
                <a:latin typeface="Arial" charset="0"/>
              </a:rPr>
              <a:t>simplify on site     </a:t>
            </a:r>
          </a:p>
          <a:p>
            <a:pPr eaLnBrk="1" hangingPunct="1">
              <a:lnSpc>
                <a:spcPct val="150000"/>
              </a:lnSpc>
              <a:defRPr/>
            </a:pPr>
            <a:r>
              <a:rPr lang="en-US" altLang="en-US" sz="2400" dirty="0">
                <a:latin typeface="Arial" charset="0"/>
              </a:rPr>
              <a:t>    construction without sacrificing functionality   </a:t>
            </a:r>
          </a:p>
          <a:p>
            <a:pPr>
              <a:defRPr/>
            </a:pP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F3EEE32-6FA6-4DEA-A0B7-97A856889AFF}"/>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Piping  -  Gage Products – Ferndale, MI</a:t>
            </a:r>
            <a:r>
              <a:rPr lang="en-US" altLang="en-US" sz="2400">
                <a:latin typeface="Arial" panose="020B0604020202020204" pitchFamily="34" charset="0"/>
              </a:rPr>
              <a:t> </a:t>
            </a:r>
          </a:p>
        </p:txBody>
      </p:sp>
      <p:sp>
        <p:nvSpPr>
          <p:cNvPr id="11267" name="Rectangle 3">
            <a:extLst>
              <a:ext uri="{FF2B5EF4-FFF2-40B4-BE49-F238E27FC236}">
                <a16:creationId xmlns:a16="http://schemas.microsoft.com/office/drawing/2014/main" id="{DED05D7D-FCAF-4643-A524-159EA2F12225}"/>
              </a:ext>
            </a:extLst>
          </p:cNvPr>
          <p:cNvSpPr>
            <a:spLocks noGrp="1" noChangeArrowheads="1"/>
          </p:cNvSpPr>
          <p:nvPr>
            <p:ph type="body" idx="4294967295"/>
          </p:nvPr>
        </p:nvSpPr>
        <p:spPr>
          <a:xfrm>
            <a:off x="0" y="1600200"/>
            <a:ext cx="7924800" cy="4419600"/>
          </a:xfrm>
        </p:spPr>
        <p:txBody>
          <a:bodyPr/>
          <a:lstStyle/>
          <a:p>
            <a:pPr eaLnBrk="1" hangingPunct="1">
              <a:buFont typeface="Wingdings" panose="05000000000000000000" pitchFamily="2" charset="2"/>
              <a:buNone/>
            </a:pPr>
            <a:endParaRPr lang="en-US" altLang="en-US"/>
          </a:p>
          <a:p>
            <a:pPr eaLnBrk="1" hangingPunct="1">
              <a:buFont typeface="Wingdings" panose="05000000000000000000" pitchFamily="2" charset="2"/>
              <a:buNone/>
            </a:pPr>
            <a:endParaRPr lang="en-US" altLang="en-US"/>
          </a:p>
        </p:txBody>
      </p:sp>
      <p:pic>
        <p:nvPicPr>
          <p:cNvPr id="11268" name="Picture 4" descr="2008_0320Image0014a">
            <a:extLst>
              <a:ext uri="{FF2B5EF4-FFF2-40B4-BE49-F238E27FC236}">
                <a16:creationId xmlns:a16="http://schemas.microsoft.com/office/drawing/2014/main" id="{6B5B469D-9F5E-42CE-9353-E074CD310B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1150" y="1828800"/>
            <a:ext cx="344170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B2AAFAFC-66EE-45CB-BBBB-A89935720C43}"/>
              </a:ext>
            </a:extLst>
          </p:cNvPr>
          <p:cNvSpPr>
            <a:spLocks noGrp="1"/>
          </p:cNvSpPr>
          <p:nvPr>
            <p:ph type="title"/>
          </p:nvPr>
        </p:nvSpPr>
        <p:spPr/>
        <p:txBody>
          <a:bodyPr anchor="ctr"/>
          <a:lstStyle/>
          <a:p>
            <a:r>
              <a:rPr lang="en-US" altLang="en-US" sz="2800" b="1" dirty="0">
                <a:latin typeface="Arial Unicode MS" pitchFamily="34" charset="-128"/>
                <a:ea typeface="Arial Unicode MS" pitchFamily="34" charset="-128"/>
              </a:rPr>
              <a:t>6</a:t>
            </a:r>
            <a:r>
              <a:rPr lang="en-US" altLang="en-US" sz="2800" b="1" baseline="30000" dirty="0">
                <a:latin typeface="Arial Unicode MS" pitchFamily="34" charset="-128"/>
                <a:ea typeface="Arial Unicode MS" pitchFamily="34" charset="-128"/>
              </a:rPr>
              <a:t>th</a:t>
            </a:r>
            <a:r>
              <a:rPr lang="en-US" altLang="en-US" sz="2800" b="1" dirty="0">
                <a:latin typeface="Arial Unicode MS" pitchFamily="34" charset="-128"/>
                <a:ea typeface="Arial Unicode MS" pitchFamily="34" charset="-128"/>
              </a:rPr>
              <a:t> Lane Additive Skid – Marathon Petroleum</a:t>
            </a:r>
          </a:p>
        </p:txBody>
      </p:sp>
      <p:pic>
        <p:nvPicPr>
          <p:cNvPr id="26627" name="Content Placeholder 5">
            <a:extLst>
              <a:ext uri="{FF2B5EF4-FFF2-40B4-BE49-F238E27FC236}">
                <a16:creationId xmlns:a16="http://schemas.microsoft.com/office/drawing/2014/main" id="{B207FC69-AD0B-4497-A280-0D65CA2C9E1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2057400"/>
            <a:ext cx="8728075" cy="433228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F69B431-A2AD-4F1D-9D72-97E59D73FE7E}"/>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Pipe Skid – Sunoco Company</a:t>
            </a:r>
            <a:endParaRPr lang="en-US" altLang="en-US" sz="2800">
              <a:latin typeface="Arial" panose="020B0604020202020204" pitchFamily="34" charset="0"/>
            </a:endParaRPr>
          </a:p>
        </p:txBody>
      </p:sp>
      <p:pic>
        <p:nvPicPr>
          <p:cNvPr id="27651" name="Picture 5" descr="Sunoco Skid">
            <a:extLst>
              <a:ext uri="{FF2B5EF4-FFF2-40B4-BE49-F238E27FC236}">
                <a16:creationId xmlns:a16="http://schemas.microsoft.com/office/drawing/2014/main" id="{DE166151-C67C-47BE-8EEC-C75B685406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397"/>
          <a:stretch>
            <a:fillRect/>
          </a:stretch>
        </p:blipFill>
        <p:spPr>
          <a:xfrm>
            <a:off x="1617663" y="1828800"/>
            <a:ext cx="593090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2072806-544B-481A-A7EB-4C9C80CB7C2E}"/>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Phenol Recovery Skid –  Built And Installed by Bullard Company - Durez Corporation</a:t>
            </a:r>
            <a:r>
              <a:rPr lang="en-US" altLang="en-US" sz="2400">
                <a:latin typeface="Arial" panose="020B0604020202020204" pitchFamily="34" charset="0"/>
              </a:rPr>
              <a:t> </a:t>
            </a:r>
          </a:p>
        </p:txBody>
      </p:sp>
      <p:pic>
        <p:nvPicPr>
          <p:cNvPr id="28675" name="Picture 281" descr="Phenol Recovery">
            <a:extLst>
              <a:ext uri="{FF2B5EF4-FFF2-40B4-BE49-F238E27FC236}">
                <a16:creationId xmlns:a16="http://schemas.microsoft.com/office/drawing/2014/main" id="{E1D4F5EF-6BE2-484B-98CD-04458015470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57513" y="1828800"/>
            <a:ext cx="322738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D35BB0F-909A-4632-B640-CD07942F2F98}"/>
              </a:ext>
            </a:extLst>
          </p:cNvPr>
          <p:cNvSpPr>
            <a:spLocks noGrp="1"/>
          </p:cNvSpPr>
          <p:nvPr>
            <p:ph type="title"/>
          </p:nvPr>
        </p:nvSpPr>
        <p:spPr/>
        <p:txBody>
          <a:bodyPr anchor="t"/>
          <a:lstStyle/>
          <a:p>
            <a:pPr algn="ctr"/>
            <a:r>
              <a:rPr lang="en-US" altLang="en-US" sz="4800" b="1" dirty="0">
                <a:solidFill>
                  <a:schemeClr val="accent2"/>
                </a:solidFill>
                <a:latin typeface="Arial" panose="020B0604020202020204" pitchFamily="34" charset="0"/>
              </a:rPr>
              <a:t>BULLARD COMPANY</a:t>
            </a:r>
            <a:br>
              <a:rPr lang="en-US" altLang="en-US" sz="3200" b="1" dirty="0">
                <a:solidFill>
                  <a:schemeClr val="accent2"/>
                </a:solidFill>
                <a:latin typeface="Arial" panose="020B0604020202020204" pitchFamily="34" charset="0"/>
              </a:rPr>
            </a:br>
            <a:r>
              <a:rPr lang="en-US" sz="1800" b="1" dirty="0"/>
              <a:t>Bullard Company </a:t>
            </a:r>
            <a:r>
              <a:rPr lang="en-US" sz="1800" dirty="0"/>
              <a:t>is certified as a Minority Business Enterprise(MBE)</a:t>
            </a:r>
            <a:r>
              <a:rPr lang="en-US" altLang="en-US" sz="2400" b="1" dirty="0">
                <a:solidFill>
                  <a:schemeClr val="tx1"/>
                </a:solidFill>
              </a:rPr>
              <a:t> </a:t>
            </a:r>
            <a:endParaRPr lang="en-US" altLang="en-US" sz="3200" dirty="0">
              <a:latin typeface="Arial" panose="020B0604020202020204" pitchFamily="34" charset="0"/>
              <a:cs typeface="Arial" panose="020B0604020202020204" pitchFamily="34" charset="0"/>
            </a:endParaRPr>
          </a:p>
        </p:txBody>
      </p:sp>
      <p:pic>
        <p:nvPicPr>
          <p:cNvPr id="4099" name="Content Placeholder 3">
            <a:extLst>
              <a:ext uri="{FF2B5EF4-FFF2-40B4-BE49-F238E27FC236}">
                <a16:creationId xmlns:a16="http://schemas.microsoft.com/office/drawing/2014/main" id="{22ECC8B3-008C-404C-88B1-EC3AE9FAF4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53246" y="2081814"/>
            <a:ext cx="6237508" cy="4271337"/>
          </a:xfrm>
        </p:spPr>
      </p:pic>
    </p:spTree>
    <p:extLst>
      <p:ext uri="{BB962C8B-B14F-4D97-AF65-F5344CB8AC3E}">
        <p14:creationId xmlns:p14="http://schemas.microsoft.com/office/powerpoint/2010/main" val="19070163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D35BB0F-909A-4632-B640-CD07942F2F98}"/>
              </a:ext>
            </a:extLst>
          </p:cNvPr>
          <p:cNvSpPr>
            <a:spLocks noGrp="1"/>
          </p:cNvSpPr>
          <p:nvPr>
            <p:ph type="title"/>
          </p:nvPr>
        </p:nvSpPr>
        <p:spPr/>
        <p:txBody>
          <a:bodyPr anchor="t"/>
          <a:lstStyle/>
          <a:p>
            <a:pPr algn="ctr"/>
            <a:r>
              <a:rPr lang="en-US" altLang="en-US" sz="4800" b="1">
                <a:solidFill>
                  <a:schemeClr val="accent2"/>
                </a:solidFill>
                <a:latin typeface="Arial" panose="020B0604020202020204" pitchFamily="34" charset="0"/>
              </a:rPr>
              <a:t>BULLARD COMPANY</a:t>
            </a:r>
            <a:br>
              <a:rPr lang="en-US" altLang="en-US" sz="3200" b="1">
                <a:solidFill>
                  <a:schemeClr val="accent2"/>
                </a:solidFill>
                <a:latin typeface="Arial" panose="020B0604020202020204" pitchFamily="34" charset="0"/>
              </a:rPr>
            </a:br>
            <a:r>
              <a:rPr lang="en-US" altLang="en-US" sz="2400" b="1">
                <a:solidFill>
                  <a:schemeClr val="tx1"/>
                </a:solidFill>
              </a:rPr>
              <a:t>ILTA Show – Houston, TX </a:t>
            </a:r>
            <a:endParaRPr lang="en-US" altLang="en-US" sz="3200">
              <a:latin typeface="Arial" panose="020B0604020202020204" pitchFamily="34" charset="0"/>
              <a:cs typeface="Arial" panose="020B0604020202020204" pitchFamily="34" charset="0"/>
            </a:endParaRPr>
          </a:p>
        </p:txBody>
      </p:sp>
      <p:pic>
        <p:nvPicPr>
          <p:cNvPr id="4099" name="Content Placeholder 3">
            <a:extLst>
              <a:ext uri="{FF2B5EF4-FFF2-40B4-BE49-F238E27FC236}">
                <a16:creationId xmlns:a16="http://schemas.microsoft.com/office/drawing/2014/main" id="{22ECC8B3-008C-404C-88B1-EC3AE9FAF4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828800"/>
            <a:ext cx="5759450" cy="43021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1B4212B4-F43A-41B2-881B-18C1EEB0877C}"/>
              </a:ext>
            </a:extLst>
          </p:cNvPr>
          <p:cNvSpPr>
            <a:spLocks noGrp="1"/>
          </p:cNvSpPr>
          <p:nvPr>
            <p:ph type="title"/>
          </p:nvPr>
        </p:nvSpPr>
        <p:spPr>
          <a:xfrm>
            <a:off x="457200" y="533400"/>
            <a:ext cx="8229600" cy="1219200"/>
          </a:xfrm>
        </p:spPr>
        <p:txBody>
          <a:bodyPr anchor="ctr"/>
          <a:lstStyle/>
          <a:p>
            <a:pPr algn="ctr"/>
            <a:r>
              <a:rPr lang="en-US" altLang="en-US" sz="3200">
                <a:solidFill>
                  <a:schemeClr val="accent2"/>
                </a:solidFill>
                <a:latin typeface="Arial" panose="020B0604020202020204" pitchFamily="34" charset="0"/>
                <a:cs typeface="Arial" panose="020B0604020202020204" pitchFamily="34" charset="0"/>
              </a:rPr>
              <a:t>Bullard Modular Pipe Racks</a:t>
            </a:r>
          </a:p>
        </p:txBody>
      </p:sp>
      <p:sp>
        <p:nvSpPr>
          <p:cNvPr id="29699" name="Content Placeholder 2">
            <a:extLst>
              <a:ext uri="{FF2B5EF4-FFF2-40B4-BE49-F238E27FC236}">
                <a16:creationId xmlns:a16="http://schemas.microsoft.com/office/drawing/2014/main" id="{E7F97AF2-9B83-4272-B8CA-6E79940A0260}"/>
              </a:ext>
            </a:extLst>
          </p:cNvPr>
          <p:cNvSpPr>
            <a:spLocks noGrp="1"/>
          </p:cNvSpPr>
          <p:nvPr>
            <p:ph idx="1"/>
          </p:nvPr>
        </p:nvSpPr>
        <p:spPr/>
        <p:txBody>
          <a:bodyPr/>
          <a:lstStyle/>
          <a:p>
            <a:endParaRPr lang="en-US" altLang="en-US" sz="2400" b="1">
              <a:latin typeface="Arial" panose="020B0604020202020204" pitchFamily="34" charset="0"/>
            </a:endParaRPr>
          </a:p>
          <a:p>
            <a:r>
              <a:rPr lang="en-US" altLang="en-US" sz="2400" b="1">
                <a:latin typeface="Arial" panose="020B0604020202020204" pitchFamily="34" charset="0"/>
              </a:rPr>
              <a:t>Conventional Procedure for designing, fabricating </a:t>
            </a:r>
            <a:br>
              <a:rPr lang="en-US" altLang="en-US" sz="2400" b="1">
                <a:latin typeface="Arial" panose="020B0604020202020204" pitchFamily="34" charset="0"/>
              </a:rPr>
            </a:br>
            <a:r>
              <a:rPr lang="en-US" altLang="en-US" sz="2400" b="1">
                <a:latin typeface="Arial" panose="020B0604020202020204" pitchFamily="34" charset="0"/>
              </a:rPr>
              <a:t>and installing loading racks and groups of pipelines </a:t>
            </a:r>
          </a:p>
          <a:p>
            <a:endParaRPr lang="en-US" altLang="en-US" sz="2400">
              <a:latin typeface="Arial" panose="020B0604020202020204" pitchFamily="34" charset="0"/>
            </a:endParaRPr>
          </a:p>
          <a:p>
            <a:r>
              <a:rPr lang="en-US" altLang="en-US" sz="2400">
                <a:latin typeface="Arial" panose="020B0604020202020204" pitchFamily="34" charset="0"/>
              </a:rPr>
              <a:t>1. Fabricate support steel in pieces, ship to job site, </a:t>
            </a:r>
          </a:p>
          <a:p>
            <a:r>
              <a:rPr lang="en-US" altLang="en-US" sz="2400">
                <a:latin typeface="Arial" panose="020B0604020202020204" pitchFamily="34" charset="0"/>
              </a:rPr>
              <a:t>    assemble and install</a:t>
            </a:r>
          </a:p>
          <a:p>
            <a:r>
              <a:rPr lang="en-US" altLang="en-US" sz="2400">
                <a:latin typeface="Arial" panose="020B0604020202020204" pitchFamily="34" charset="0"/>
              </a:rPr>
              <a:t>2. Once support structure is in place – fit pipe piece</a:t>
            </a:r>
          </a:p>
          <a:p>
            <a:r>
              <a:rPr lang="en-US" altLang="en-US" sz="2400">
                <a:latin typeface="Arial" panose="020B0604020202020204" pitchFamily="34" charset="0"/>
              </a:rPr>
              <a:t>    by piece. All (or most) connections made on site</a:t>
            </a:r>
          </a:p>
          <a:p>
            <a:r>
              <a:rPr lang="en-US" altLang="en-US" sz="2400">
                <a:latin typeface="Arial" panose="020B0604020202020204" pitchFamily="34" charset="0"/>
              </a:rPr>
              <a:t>3. Add insulation, coatings, other accessories once </a:t>
            </a:r>
          </a:p>
          <a:p>
            <a:r>
              <a:rPr lang="en-US" altLang="en-US" sz="2400">
                <a:latin typeface="Arial" panose="020B0604020202020204" pitchFamily="34" charset="0"/>
              </a:rPr>
              <a:t>    pipe is installed </a:t>
            </a:r>
          </a:p>
          <a:p>
            <a:r>
              <a:rPr lang="en-US" altLang="en-US" sz="2400">
                <a:latin typeface="Arial" panose="020B0604020202020204" pitchFamily="34" charset="0"/>
              </a:rPr>
              <a:t>   </a:t>
            </a:r>
          </a:p>
          <a:p>
            <a:endParaRPr lang="en-US" altLang="en-US" sz="2400">
              <a:latin typeface="Arial" panose="020B0604020202020204" pitchFamily="34" charset="0"/>
            </a:endParaRPr>
          </a:p>
          <a:p>
            <a:endParaRPr lang="en-US" altLang="en-US"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6FAD86E0-1D13-4191-BD7C-A17BC5BFBB13}"/>
              </a:ext>
            </a:extLst>
          </p:cNvPr>
          <p:cNvSpPr>
            <a:spLocks noGrp="1"/>
          </p:cNvSpPr>
          <p:nvPr>
            <p:ph type="title"/>
          </p:nvPr>
        </p:nvSpPr>
        <p:spPr>
          <a:xfrm>
            <a:off x="457200" y="533400"/>
            <a:ext cx="8229600" cy="1219200"/>
          </a:xfrm>
        </p:spPr>
        <p:txBody>
          <a:bodyPr anchor="ctr"/>
          <a:lstStyle/>
          <a:p>
            <a:pPr algn="ctr"/>
            <a:r>
              <a:rPr lang="en-US" altLang="en-US" sz="3200">
                <a:solidFill>
                  <a:schemeClr val="accent2"/>
                </a:solidFill>
                <a:latin typeface="Arial" panose="020B0604020202020204" pitchFamily="34" charset="0"/>
                <a:cs typeface="Arial" panose="020B0604020202020204" pitchFamily="34" charset="0"/>
              </a:rPr>
              <a:t>Bullard Modular Pipe Racks</a:t>
            </a:r>
          </a:p>
        </p:txBody>
      </p:sp>
      <p:sp>
        <p:nvSpPr>
          <p:cNvPr id="30723" name="Content Placeholder 2">
            <a:extLst>
              <a:ext uri="{FF2B5EF4-FFF2-40B4-BE49-F238E27FC236}">
                <a16:creationId xmlns:a16="http://schemas.microsoft.com/office/drawing/2014/main" id="{C24B4A9E-C992-4FC1-9148-02F55BCE3208}"/>
              </a:ext>
            </a:extLst>
          </p:cNvPr>
          <p:cNvSpPr>
            <a:spLocks noGrp="1"/>
          </p:cNvSpPr>
          <p:nvPr>
            <p:ph idx="1"/>
          </p:nvPr>
        </p:nvSpPr>
        <p:spPr/>
        <p:txBody>
          <a:bodyPr/>
          <a:lstStyle/>
          <a:p>
            <a:r>
              <a:rPr lang="en-US" altLang="en-US" sz="2400" b="1">
                <a:latin typeface="Arial" panose="020B0604020202020204" pitchFamily="34" charset="0"/>
              </a:rPr>
              <a:t>Bullard Company’s modular design/build and install</a:t>
            </a:r>
          </a:p>
          <a:p>
            <a:r>
              <a:rPr lang="en-US" altLang="en-US" sz="2400" b="1">
                <a:latin typeface="Arial" panose="020B0604020202020204" pitchFamily="34" charset="0"/>
              </a:rPr>
              <a:t>method for load racks and groups of pipelines</a:t>
            </a:r>
          </a:p>
          <a:p>
            <a:endParaRPr lang="en-US" altLang="en-US" sz="2400" b="1">
              <a:latin typeface="Arial" panose="020B0604020202020204" pitchFamily="34" charset="0"/>
            </a:endParaRPr>
          </a:p>
          <a:p>
            <a:r>
              <a:rPr lang="en-US" altLang="en-US" sz="2400">
                <a:latin typeface="Arial" panose="020B0604020202020204" pitchFamily="34" charset="0"/>
              </a:rPr>
              <a:t>1.  Fabricate modular sections of pipe and support steel with most or all welding, insulation, coatings, tracing or instruments added in a shop environment</a:t>
            </a:r>
          </a:p>
          <a:p>
            <a:r>
              <a:rPr lang="en-US" altLang="en-US" sz="2400">
                <a:latin typeface="Arial" panose="020B0604020202020204" pitchFamily="34" charset="0"/>
              </a:rPr>
              <a:t>2. Once support structure is in place, fit racks of pipe by crane. Minimal welding and connections on site.</a:t>
            </a:r>
          </a:p>
          <a:p>
            <a:r>
              <a:rPr lang="en-US" altLang="en-US" sz="2400">
                <a:latin typeface="Arial" panose="020B0604020202020204" pitchFamily="34" charset="0"/>
              </a:rPr>
              <a:t>3.  Add insulation, coatings, other accessories once the pipe is installed.</a:t>
            </a:r>
          </a:p>
          <a:p>
            <a:endParaRPr lang="en-US" altLang="en-US" sz="2400" b="1">
              <a:latin typeface="Arial" panose="020B0604020202020204" pitchFamily="34" charset="0"/>
            </a:endParaRPr>
          </a:p>
          <a:p>
            <a:endParaRPr lang="en-US" altLang="en-US" sz="2400" b="1">
              <a:latin typeface="Arial" panose="020B0604020202020204" pitchFamily="34" charset="0"/>
            </a:endParaRPr>
          </a:p>
          <a:p>
            <a:endParaRPr lang="en-US" altLang="en-US" sz="2400">
              <a:latin typeface="Arial" panose="020B0604020202020204" pitchFamily="34" charset="0"/>
            </a:endParaRPr>
          </a:p>
          <a:p>
            <a:endParaRPr lang="en-US" altLang="en-US" sz="2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1AE4713-44C9-4AA3-9B80-E83D185C49AF}"/>
              </a:ext>
            </a:extLst>
          </p:cNvPr>
          <p:cNvSpPr>
            <a:spLocks noGrp="1" noChangeArrowheads="1"/>
          </p:cNvSpPr>
          <p:nvPr>
            <p:ph type="title"/>
          </p:nvPr>
        </p:nvSpPr>
        <p:spPr>
          <a:noFill/>
        </p:spPr>
        <p:txBody>
          <a:bodyPr anchor="ctr" anchorCtr="1"/>
          <a:lstStyle/>
          <a:p>
            <a:pPr algn="ctr" eaLnBrk="1" hangingPunct="1"/>
            <a:r>
              <a:rPr lang="en-US" altLang="en-US" sz="2600">
                <a:latin typeface="Arial" panose="020B0604020202020204" pitchFamily="34" charset="0"/>
              </a:rPr>
              <a:t>Advantages of Bullard Company’s Load Rack and Pipeline Modular Designs v/s Conventional Design</a:t>
            </a:r>
            <a:r>
              <a:rPr lang="en-US" altLang="en-US" sz="3600"/>
              <a:t> </a:t>
            </a:r>
          </a:p>
        </p:txBody>
      </p:sp>
      <p:sp>
        <p:nvSpPr>
          <p:cNvPr id="31747" name="Rectangle 3">
            <a:extLst>
              <a:ext uri="{FF2B5EF4-FFF2-40B4-BE49-F238E27FC236}">
                <a16:creationId xmlns:a16="http://schemas.microsoft.com/office/drawing/2014/main" id="{030336C4-4C9F-4246-8E59-B3AC0A7A580B}"/>
              </a:ext>
            </a:extLst>
          </p:cNvPr>
          <p:cNvSpPr>
            <a:spLocks noGrp="1" noChangeArrowheads="1"/>
          </p:cNvSpPr>
          <p:nvPr>
            <p:ph type="body" idx="1"/>
          </p:nvPr>
        </p:nvSpPr>
        <p:spPr>
          <a:xfrm>
            <a:off x="609600" y="1828800"/>
            <a:ext cx="7924800" cy="4724400"/>
          </a:xfrm>
        </p:spPr>
        <p:txBody>
          <a:bodyPr/>
          <a:lstStyle/>
          <a:p>
            <a:pPr eaLnBrk="1" hangingPunct="1">
              <a:lnSpc>
                <a:spcPct val="80000"/>
              </a:lnSpc>
              <a:buFont typeface="Wingdings" panose="05000000000000000000" pitchFamily="2" charset="2"/>
              <a:buNone/>
            </a:pPr>
            <a:r>
              <a:rPr lang="en-US" altLang="en-US" sz="1400" b="1" u="sng"/>
              <a:t>Lower Cost</a:t>
            </a:r>
            <a:r>
              <a:rPr lang="en-US" altLang="en-US" sz="1400" u="sng"/>
              <a:t> </a:t>
            </a:r>
            <a:endParaRPr lang="en-US" altLang="en-US" sz="1400"/>
          </a:p>
          <a:p>
            <a:pPr eaLnBrk="1" hangingPunct="1">
              <a:lnSpc>
                <a:spcPct val="80000"/>
              </a:lnSpc>
              <a:buFont typeface="Wingdings" panose="05000000000000000000" pitchFamily="2" charset="2"/>
              <a:buNone/>
            </a:pPr>
            <a:r>
              <a:rPr lang="en-US" altLang="en-US" sz="1400"/>
              <a:t>1.  Modular designs compatible with shop production.</a:t>
            </a:r>
          </a:p>
          <a:p>
            <a:pPr eaLnBrk="1" hangingPunct="1">
              <a:lnSpc>
                <a:spcPct val="80000"/>
              </a:lnSpc>
              <a:buFont typeface="Wingdings" panose="05000000000000000000" pitchFamily="2" charset="2"/>
              <a:buNone/>
            </a:pPr>
            <a:r>
              <a:rPr lang="en-US" altLang="en-US" sz="1400"/>
              <a:t>2.  System designs based upon thoughtful comparison of constructability issues against cost constraints.  For</a:t>
            </a:r>
          </a:p>
          <a:p>
            <a:pPr eaLnBrk="1" hangingPunct="1">
              <a:lnSpc>
                <a:spcPct val="80000"/>
              </a:lnSpc>
              <a:buFont typeface="Wingdings" panose="05000000000000000000" pitchFamily="2" charset="2"/>
              <a:buNone/>
            </a:pPr>
            <a:r>
              <a:rPr lang="en-US" altLang="en-US" sz="1400"/>
              <a:t>     example, comparison of foundation requirements against truss size to achieve the most economical cost.</a:t>
            </a:r>
          </a:p>
          <a:p>
            <a:pPr eaLnBrk="1" hangingPunct="1">
              <a:lnSpc>
                <a:spcPct val="80000"/>
              </a:lnSpc>
              <a:buFont typeface="Wingdings" panose="05000000000000000000" pitchFamily="2" charset="2"/>
              <a:buNone/>
            </a:pPr>
            <a:r>
              <a:rPr lang="en-US" altLang="en-US" sz="1400"/>
              <a:t>3.  Modular designs based upon transportation considerations.</a:t>
            </a:r>
          </a:p>
          <a:p>
            <a:pPr eaLnBrk="1" hangingPunct="1">
              <a:lnSpc>
                <a:spcPct val="80000"/>
              </a:lnSpc>
              <a:buFont typeface="Wingdings" panose="05000000000000000000" pitchFamily="2" charset="2"/>
              <a:buNone/>
            </a:pPr>
            <a:r>
              <a:rPr lang="en-US" altLang="en-US" sz="1400"/>
              <a:t>4.  Faster shop weld times means lower cost per weld</a:t>
            </a:r>
          </a:p>
          <a:p>
            <a:pPr eaLnBrk="1" hangingPunct="1">
              <a:lnSpc>
                <a:spcPct val="80000"/>
              </a:lnSpc>
              <a:buFont typeface="Wingdings" panose="05000000000000000000" pitchFamily="2" charset="2"/>
              <a:buNone/>
            </a:pPr>
            <a:r>
              <a:rPr lang="en-US" altLang="en-US" sz="1400"/>
              <a:t>5.  Of course, we offer merit shop field installation services</a:t>
            </a:r>
            <a:endParaRPr lang="en-US" altLang="en-US" sz="1400" u="sng"/>
          </a:p>
          <a:p>
            <a:pPr eaLnBrk="1" hangingPunct="1">
              <a:lnSpc>
                <a:spcPct val="80000"/>
              </a:lnSpc>
              <a:buFont typeface="Wingdings" panose="05000000000000000000" pitchFamily="2" charset="2"/>
              <a:buNone/>
            </a:pPr>
            <a:r>
              <a:rPr lang="en-US" altLang="en-US" sz="1400" b="1" u="sng"/>
              <a:t>Smallest Possible Construction Footprint</a:t>
            </a:r>
            <a:endParaRPr lang="en-US" altLang="en-US" sz="1400" b="1"/>
          </a:p>
          <a:p>
            <a:pPr eaLnBrk="1" hangingPunct="1">
              <a:lnSpc>
                <a:spcPct val="80000"/>
              </a:lnSpc>
              <a:buFont typeface="Wingdings" panose="05000000000000000000" pitchFamily="2" charset="2"/>
              <a:buNone/>
            </a:pPr>
            <a:r>
              <a:rPr lang="en-US" altLang="en-US" sz="1400"/>
              <a:t>1.  Fewer on-site welders </a:t>
            </a:r>
          </a:p>
          <a:p>
            <a:pPr eaLnBrk="1" hangingPunct="1">
              <a:lnSpc>
                <a:spcPct val="80000"/>
              </a:lnSpc>
              <a:buFont typeface="Wingdings" panose="05000000000000000000" pitchFamily="2" charset="2"/>
              <a:buNone/>
            </a:pPr>
            <a:r>
              <a:rPr lang="en-US" altLang="en-US" sz="1400"/>
              <a:t>     a. More control over site labor </a:t>
            </a:r>
          </a:p>
          <a:p>
            <a:pPr eaLnBrk="1" hangingPunct="1">
              <a:lnSpc>
                <a:spcPct val="80000"/>
              </a:lnSpc>
              <a:buFont typeface="Wingdings" panose="05000000000000000000" pitchFamily="2" charset="2"/>
              <a:buNone/>
            </a:pPr>
            <a:r>
              <a:rPr lang="en-US" altLang="en-US" sz="1400"/>
              <a:t>     b. Less chance of on-site accidents</a:t>
            </a:r>
          </a:p>
          <a:p>
            <a:pPr eaLnBrk="1" hangingPunct="1">
              <a:lnSpc>
                <a:spcPct val="80000"/>
              </a:lnSpc>
              <a:buFont typeface="Wingdings" panose="05000000000000000000" pitchFamily="2" charset="2"/>
              <a:buNone/>
            </a:pPr>
            <a:r>
              <a:rPr lang="en-US" altLang="en-US" sz="1400"/>
              <a:t>     c. Less chance of cost escalation due to labor shortages</a:t>
            </a:r>
          </a:p>
          <a:p>
            <a:pPr eaLnBrk="1" hangingPunct="1">
              <a:lnSpc>
                <a:spcPct val="80000"/>
              </a:lnSpc>
              <a:buFont typeface="Wingdings" panose="05000000000000000000" pitchFamily="2" charset="2"/>
              <a:buNone/>
            </a:pPr>
            <a:r>
              <a:rPr lang="en-US" altLang="en-US" sz="1400"/>
              <a:t>     d. Down to zero site welding by using flange connections</a:t>
            </a:r>
          </a:p>
          <a:p>
            <a:pPr eaLnBrk="1" hangingPunct="1">
              <a:lnSpc>
                <a:spcPct val="80000"/>
              </a:lnSpc>
              <a:buFont typeface="Wingdings" panose="05000000000000000000" pitchFamily="2" charset="2"/>
              <a:buNone/>
            </a:pPr>
            <a:r>
              <a:rPr lang="en-US" altLang="en-US" sz="1400"/>
              <a:t>2. Faster Installation regardless if we install or owner installs</a:t>
            </a:r>
          </a:p>
          <a:p>
            <a:pPr eaLnBrk="1" hangingPunct="1">
              <a:lnSpc>
                <a:spcPct val="80000"/>
              </a:lnSpc>
              <a:buFont typeface="Wingdings" panose="05000000000000000000" pitchFamily="2" charset="2"/>
              <a:buNone/>
            </a:pPr>
            <a:r>
              <a:rPr lang="en-US" altLang="en-US" sz="1400"/>
              <a:t>3. Less impact on production </a:t>
            </a:r>
            <a:endParaRPr lang="en-US" altLang="en-US" sz="1400" u="sng"/>
          </a:p>
          <a:p>
            <a:pPr eaLnBrk="1" hangingPunct="1">
              <a:lnSpc>
                <a:spcPct val="80000"/>
              </a:lnSpc>
              <a:buFont typeface="Wingdings" panose="05000000000000000000" pitchFamily="2" charset="2"/>
              <a:buNone/>
            </a:pPr>
            <a:r>
              <a:rPr lang="en-US" altLang="en-US" sz="1400" b="1" u="sng"/>
              <a:t>Highest Quality (Shop Controlled)</a:t>
            </a:r>
            <a:endParaRPr lang="en-US" altLang="en-US" sz="1400" b="1"/>
          </a:p>
          <a:p>
            <a:pPr eaLnBrk="1" hangingPunct="1">
              <a:lnSpc>
                <a:spcPct val="80000"/>
              </a:lnSpc>
              <a:buFont typeface="Wingdings" panose="05000000000000000000" pitchFamily="2" charset="2"/>
              <a:buNone/>
            </a:pPr>
            <a:r>
              <a:rPr lang="en-US" altLang="en-US" sz="1400"/>
              <a:t>1. Weld quality is typically superior in a shop environment than in a field environment</a:t>
            </a:r>
          </a:p>
          <a:p>
            <a:pPr eaLnBrk="1" hangingPunct="1">
              <a:lnSpc>
                <a:spcPct val="80000"/>
              </a:lnSpc>
              <a:buFont typeface="Wingdings" panose="05000000000000000000" pitchFamily="2" charset="2"/>
              <a:buNone/>
            </a:pPr>
            <a:r>
              <a:rPr lang="en-US" altLang="en-US" sz="1400"/>
              <a:t>2. ASME &amp; AWS certified welders</a:t>
            </a:r>
          </a:p>
          <a:p>
            <a:pPr eaLnBrk="1" hangingPunct="1">
              <a:lnSpc>
                <a:spcPct val="80000"/>
              </a:lnSpc>
              <a:buFont typeface="Wingdings" panose="05000000000000000000" pitchFamily="2" charset="2"/>
              <a:buNone/>
            </a:pPr>
            <a:r>
              <a:rPr lang="en-US" altLang="en-US" sz="1400"/>
              <a:t>3. NEC Electrical installation if needed</a:t>
            </a:r>
          </a:p>
          <a:p>
            <a:pPr eaLnBrk="1" hangingPunct="1">
              <a:lnSpc>
                <a:spcPct val="80000"/>
              </a:lnSpc>
              <a:buFont typeface="Wingdings" panose="05000000000000000000" pitchFamily="2" charset="2"/>
              <a:buNone/>
            </a:pPr>
            <a:r>
              <a:rPr lang="en-US" altLang="en-US" sz="1400"/>
              <a:t>4. Insulation or paint as required</a:t>
            </a:r>
          </a:p>
          <a:p>
            <a:pPr eaLnBrk="1" hangingPunct="1">
              <a:lnSpc>
                <a:spcPct val="80000"/>
              </a:lnSpc>
              <a:buFont typeface="Wingdings" panose="05000000000000000000" pitchFamily="2" charset="2"/>
              <a:buNone/>
            </a:pPr>
            <a:r>
              <a:rPr lang="en-US" altLang="en-US" sz="1400"/>
              <a:t>5. Minimum exposure of construction process to weather.</a:t>
            </a:r>
          </a:p>
          <a:p>
            <a:pPr eaLnBrk="1" hangingPunct="1">
              <a:lnSpc>
                <a:spcPct val="80000"/>
              </a:lnSpc>
              <a:buFont typeface="Wingdings" panose="05000000000000000000" pitchFamily="2" charset="2"/>
              <a:buNone/>
            </a:pPr>
            <a:endParaRPr lang="en-US" altLang="en-US" sz="1400"/>
          </a:p>
        </p:txBody>
      </p:sp>
    </p:spTree>
  </p:cSld>
  <p:clrMapOvr>
    <a:masterClrMapping/>
  </p:clrMapOvr>
  <p:transition spd="slow" advClick="0" advTm="30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38CC7A6-D41C-4A71-986F-1D0E83FCB94A}"/>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Modular Group Pipelines Pipe Support (40’ x 25’)</a:t>
            </a:r>
          </a:p>
        </p:txBody>
      </p:sp>
      <p:pic>
        <p:nvPicPr>
          <p:cNvPr id="32771" name="Picture 3" descr="2008_0121Image0004c">
            <a:extLst>
              <a:ext uri="{FF2B5EF4-FFF2-40B4-BE49-F238E27FC236}">
                <a16:creationId xmlns:a16="http://schemas.microsoft.com/office/drawing/2014/main" id="{B132AD94-727A-48F8-859F-0F08C51D33F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897063"/>
            <a:ext cx="8229600" cy="416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26336FCA-CFFD-4A53-B686-CEDA5B151568}"/>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Modular Group Pipelines</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Rectangular Racks – Up Close</a:t>
            </a:r>
          </a:p>
        </p:txBody>
      </p:sp>
      <p:pic>
        <p:nvPicPr>
          <p:cNvPr id="33795" name="Picture 3" descr="2008_0121Image0002a">
            <a:extLst>
              <a:ext uri="{FF2B5EF4-FFF2-40B4-BE49-F238E27FC236}">
                <a16:creationId xmlns:a16="http://schemas.microsoft.com/office/drawing/2014/main" id="{C184951D-D6AA-4075-BC85-7331D3F038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338948" name="Ink 4">
                <a:extLst>
                  <a:ext uri="{FF2B5EF4-FFF2-40B4-BE49-F238E27FC236}">
                    <a16:creationId xmlns:a16="http://schemas.microsoft.com/office/drawing/2014/main" id="{42A19CDB-B5F1-47AE-8F4D-CDCC44149CA4}"/>
                  </a:ext>
                </a:extLst>
              </p14:cNvPr>
              <p14:cNvContentPartPr>
                <a14:cpLocks xmlns:a14="http://schemas.microsoft.com/office/drawing/2010/main" noRot="1" noChangeAspect="1" noEditPoints="1" noChangeArrowheads="1" noChangeShapeType="1"/>
              </p14:cNvContentPartPr>
              <p14:nvPr/>
            </p14:nvContentPartPr>
            <p14:xfrm>
              <a:off x="3071813" y="3557588"/>
              <a:ext cx="22225" cy="193675"/>
            </p14:xfrm>
          </p:contentPart>
        </mc:Choice>
        <mc:Fallback xmlns="">
          <p:pic>
            <p:nvPicPr>
              <p:cNvPr id="338948" name="Ink 4">
                <a:extLst>
                  <a:ext uri="{FF2B5EF4-FFF2-40B4-BE49-F238E27FC236}">
                    <a16:creationId xmlns:a16="http://schemas.microsoft.com/office/drawing/2014/main" id="{42A19CDB-B5F1-47AE-8F4D-CDCC44149CA4}"/>
                  </a:ext>
                </a:extLst>
              </p:cNvPr>
              <p:cNvPicPr>
                <a:picLocks noRot="1" noChangeAspect="1" noEditPoints="1" noChangeArrowheads="1" noChangeShapeType="1"/>
              </p:cNvPicPr>
              <p:nvPr/>
            </p:nvPicPr>
            <p:blipFill>
              <a:blip r:embed="rId5"/>
              <a:stretch>
                <a:fillRect/>
              </a:stretch>
            </p:blipFill>
            <p:spPr>
              <a:xfrm>
                <a:off x="3054248" y="3539916"/>
                <a:ext cx="56638" cy="22829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38949" name="Ink 5">
                <a:extLst>
                  <a:ext uri="{FF2B5EF4-FFF2-40B4-BE49-F238E27FC236}">
                    <a16:creationId xmlns:a16="http://schemas.microsoft.com/office/drawing/2014/main" id="{3CFB2681-F29F-4FFB-8533-8D0BACAA05DC}"/>
                  </a:ext>
                </a:extLst>
              </p14:cNvPr>
              <p14:cNvContentPartPr>
                <a14:cpLocks xmlns:a14="http://schemas.microsoft.com/office/drawing/2010/main" noRot="1" noChangeAspect="1" noEditPoints="1" noChangeArrowheads="1" noChangeShapeType="1"/>
              </p14:cNvContentPartPr>
              <p14:nvPr/>
            </p14:nvContentPartPr>
            <p14:xfrm>
              <a:off x="3286125" y="2808288"/>
              <a:ext cx="136525" cy="100012"/>
            </p14:xfrm>
          </p:contentPart>
        </mc:Choice>
        <mc:Fallback xmlns="">
          <p:pic>
            <p:nvPicPr>
              <p:cNvPr id="338949" name="Ink 5">
                <a:extLst>
                  <a:ext uri="{FF2B5EF4-FFF2-40B4-BE49-F238E27FC236}">
                    <a16:creationId xmlns:a16="http://schemas.microsoft.com/office/drawing/2014/main" id="{3CFB2681-F29F-4FFB-8533-8D0BACAA05DC}"/>
                  </a:ext>
                </a:extLst>
              </p:cNvPr>
              <p:cNvPicPr>
                <a:picLocks noRot="1" noChangeAspect="1" noEditPoints="1" noChangeArrowheads="1" noChangeShapeType="1"/>
              </p:cNvPicPr>
              <p:nvPr/>
            </p:nvPicPr>
            <p:blipFill>
              <a:blip r:embed="rId7"/>
              <a:stretch>
                <a:fillRect/>
              </a:stretch>
            </p:blipFill>
            <p:spPr>
              <a:xfrm>
                <a:off x="3268474" y="2790660"/>
                <a:ext cx="171107" cy="13454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8950" name="Ink 6">
                <a:extLst>
                  <a:ext uri="{FF2B5EF4-FFF2-40B4-BE49-F238E27FC236}">
                    <a16:creationId xmlns:a16="http://schemas.microsoft.com/office/drawing/2014/main" id="{14D3913D-403D-437E-9737-54F314B95C56}"/>
                  </a:ext>
                </a:extLst>
              </p14:cNvPr>
              <p14:cNvContentPartPr>
                <a14:cpLocks xmlns:a14="http://schemas.microsoft.com/office/drawing/2010/main" noRot="1" noChangeAspect="1" noEditPoints="1" noChangeArrowheads="1" noChangeShapeType="1"/>
              </p14:cNvContentPartPr>
              <p14:nvPr/>
            </p14:nvContentPartPr>
            <p14:xfrm>
              <a:off x="3665538" y="2765425"/>
              <a:ext cx="157162" cy="128588"/>
            </p14:xfrm>
          </p:contentPart>
        </mc:Choice>
        <mc:Fallback xmlns="">
          <p:pic>
            <p:nvPicPr>
              <p:cNvPr id="338950" name="Ink 6">
                <a:extLst>
                  <a:ext uri="{FF2B5EF4-FFF2-40B4-BE49-F238E27FC236}">
                    <a16:creationId xmlns:a16="http://schemas.microsoft.com/office/drawing/2014/main" id="{14D3913D-403D-437E-9737-54F314B95C56}"/>
                  </a:ext>
                </a:extLst>
              </p:cNvPr>
              <p:cNvPicPr>
                <a:picLocks noRot="1" noChangeAspect="1" noEditPoints="1" noChangeArrowheads="1" noChangeShapeType="1"/>
              </p:cNvPicPr>
              <p:nvPr/>
            </p:nvPicPr>
            <p:blipFill>
              <a:blip r:embed="rId9"/>
              <a:stretch>
                <a:fillRect/>
              </a:stretch>
            </p:blipFill>
            <p:spPr>
              <a:xfrm>
                <a:off x="3647916" y="2747776"/>
                <a:ext cx="191687" cy="163166"/>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38951" name="Ink 7">
                <a:extLst>
                  <a:ext uri="{FF2B5EF4-FFF2-40B4-BE49-F238E27FC236}">
                    <a16:creationId xmlns:a16="http://schemas.microsoft.com/office/drawing/2014/main" id="{9724C3CA-B3F1-4743-8BF7-4B518257514A}"/>
                  </a:ext>
                </a:extLst>
              </p14:cNvPr>
              <p14:cNvContentPartPr>
                <a14:cpLocks xmlns:a14="http://schemas.microsoft.com/office/drawing/2010/main" noRot="1" noChangeAspect="1" noEditPoints="1" noChangeArrowheads="1" noChangeShapeType="1"/>
              </p14:cNvContentPartPr>
              <p14:nvPr/>
            </p14:nvContentPartPr>
            <p14:xfrm>
              <a:off x="4064000" y="2700338"/>
              <a:ext cx="179388" cy="193675"/>
            </p14:xfrm>
          </p:contentPart>
        </mc:Choice>
        <mc:Fallback xmlns="">
          <p:pic>
            <p:nvPicPr>
              <p:cNvPr id="338951" name="Ink 7">
                <a:extLst>
                  <a:ext uri="{FF2B5EF4-FFF2-40B4-BE49-F238E27FC236}">
                    <a16:creationId xmlns:a16="http://schemas.microsoft.com/office/drawing/2014/main" id="{9724C3CA-B3F1-4743-8BF7-4B518257514A}"/>
                  </a:ext>
                </a:extLst>
              </p:cNvPr>
              <p:cNvPicPr>
                <a:picLocks noRot="1" noChangeAspect="1" noEditPoints="1" noChangeArrowheads="1" noChangeShapeType="1"/>
              </p:cNvPicPr>
              <p:nvPr/>
            </p:nvPicPr>
            <p:blipFill>
              <a:blip r:embed="rId11"/>
              <a:stretch>
                <a:fillRect/>
              </a:stretch>
            </p:blipFill>
            <p:spPr>
              <a:xfrm>
                <a:off x="4046349" y="2682698"/>
                <a:ext cx="213969" cy="22823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8952" name="Ink 8">
                <a:extLst>
                  <a:ext uri="{FF2B5EF4-FFF2-40B4-BE49-F238E27FC236}">
                    <a16:creationId xmlns:a16="http://schemas.microsoft.com/office/drawing/2014/main" id="{376F1477-19C1-4255-B2C0-2C5E38496D10}"/>
                  </a:ext>
                </a:extLst>
              </p14:cNvPr>
              <p14:cNvContentPartPr>
                <a14:cpLocks xmlns:a14="http://schemas.microsoft.com/office/drawing/2010/main" noRot="1" noChangeAspect="1" noEditPoints="1" noChangeArrowheads="1" noChangeShapeType="1"/>
              </p14:cNvContentPartPr>
              <p14:nvPr/>
            </p14:nvContentPartPr>
            <p14:xfrm>
              <a:off x="4506913" y="2794000"/>
              <a:ext cx="136525" cy="120650"/>
            </p14:xfrm>
          </p:contentPart>
        </mc:Choice>
        <mc:Fallback xmlns="">
          <p:pic>
            <p:nvPicPr>
              <p:cNvPr id="338952" name="Ink 8">
                <a:extLst>
                  <a:ext uri="{FF2B5EF4-FFF2-40B4-BE49-F238E27FC236}">
                    <a16:creationId xmlns:a16="http://schemas.microsoft.com/office/drawing/2014/main" id="{376F1477-19C1-4255-B2C0-2C5E38496D10}"/>
                  </a:ext>
                </a:extLst>
              </p:cNvPr>
              <p:cNvPicPr>
                <a:picLocks noRot="1" noChangeAspect="1" noEditPoints="1" noChangeArrowheads="1" noChangeShapeType="1"/>
              </p:cNvPicPr>
              <p:nvPr/>
            </p:nvPicPr>
            <p:blipFill>
              <a:blip r:embed="rId13"/>
              <a:stretch>
                <a:fillRect/>
              </a:stretch>
            </p:blipFill>
            <p:spPr>
              <a:xfrm>
                <a:off x="4489262" y="2776353"/>
                <a:ext cx="171107" cy="155224"/>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8953" name="Ink 9">
                <a:extLst>
                  <a:ext uri="{FF2B5EF4-FFF2-40B4-BE49-F238E27FC236}">
                    <a16:creationId xmlns:a16="http://schemas.microsoft.com/office/drawing/2014/main" id="{439A68E9-EFF6-4B13-81DA-F6DB216AB201}"/>
                  </a:ext>
                </a:extLst>
              </p14:cNvPr>
              <p14:cNvContentPartPr>
                <a14:cpLocks xmlns:a14="http://schemas.microsoft.com/office/drawing/2010/main" noRot="1" noChangeAspect="1" noEditPoints="1" noChangeArrowheads="1" noChangeShapeType="1"/>
              </p14:cNvContentPartPr>
              <p14:nvPr/>
            </p14:nvContentPartPr>
            <p14:xfrm>
              <a:off x="4857750" y="2714625"/>
              <a:ext cx="165100" cy="214313"/>
            </p14:xfrm>
          </p:contentPart>
        </mc:Choice>
        <mc:Fallback xmlns="">
          <p:pic>
            <p:nvPicPr>
              <p:cNvPr id="338953" name="Ink 9">
                <a:extLst>
                  <a:ext uri="{FF2B5EF4-FFF2-40B4-BE49-F238E27FC236}">
                    <a16:creationId xmlns:a16="http://schemas.microsoft.com/office/drawing/2014/main" id="{439A68E9-EFF6-4B13-81DA-F6DB216AB201}"/>
                  </a:ext>
                </a:extLst>
              </p:cNvPr>
              <p:cNvPicPr>
                <a:picLocks noRot="1" noChangeAspect="1" noEditPoints="1" noChangeArrowheads="1" noChangeShapeType="1"/>
              </p:cNvPicPr>
              <p:nvPr/>
            </p:nvPicPr>
            <p:blipFill>
              <a:blip r:embed="rId15"/>
              <a:stretch>
                <a:fillRect/>
              </a:stretch>
            </p:blipFill>
            <p:spPr>
              <a:xfrm>
                <a:off x="4840125" y="2696976"/>
                <a:ext cx="199631" cy="248891"/>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38954" name="Ink 10">
                <a:extLst>
                  <a:ext uri="{FF2B5EF4-FFF2-40B4-BE49-F238E27FC236}">
                    <a16:creationId xmlns:a16="http://schemas.microsoft.com/office/drawing/2014/main" id="{952ADC30-F9C6-4980-AC32-A0EDA8843354}"/>
                  </a:ext>
                </a:extLst>
              </p14:cNvPr>
              <p14:cNvContentPartPr>
                <a14:cpLocks xmlns:a14="http://schemas.microsoft.com/office/drawing/2010/main" noRot="1" noChangeAspect="1" noEditPoints="1" noChangeArrowheads="1" noChangeShapeType="1"/>
              </p14:cNvContentPartPr>
              <p14:nvPr/>
            </p14:nvContentPartPr>
            <p14:xfrm>
              <a:off x="5308600" y="2771775"/>
              <a:ext cx="120650" cy="165100"/>
            </p14:xfrm>
          </p:contentPart>
        </mc:Choice>
        <mc:Fallback xmlns="">
          <p:pic>
            <p:nvPicPr>
              <p:cNvPr id="338954" name="Ink 10">
                <a:extLst>
                  <a:ext uri="{FF2B5EF4-FFF2-40B4-BE49-F238E27FC236}">
                    <a16:creationId xmlns:a16="http://schemas.microsoft.com/office/drawing/2014/main" id="{952ADC30-F9C6-4980-AC32-A0EDA8843354}"/>
                  </a:ext>
                </a:extLst>
              </p:cNvPr>
              <p:cNvPicPr>
                <a:picLocks noRot="1" noChangeAspect="1" noEditPoints="1" noChangeArrowheads="1" noChangeShapeType="1"/>
              </p:cNvPicPr>
              <p:nvPr/>
            </p:nvPicPr>
            <p:blipFill>
              <a:blip r:embed="rId17"/>
              <a:stretch>
                <a:fillRect/>
              </a:stretch>
            </p:blipFill>
            <p:spPr>
              <a:xfrm>
                <a:off x="5291005" y="2754150"/>
                <a:ext cx="155121" cy="19963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38955" name="Ink 11">
                <a:extLst>
                  <a:ext uri="{FF2B5EF4-FFF2-40B4-BE49-F238E27FC236}">
                    <a16:creationId xmlns:a16="http://schemas.microsoft.com/office/drawing/2014/main" id="{AB56478A-B978-463B-99A5-5F4D0F5A3110}"/>
                  </a:ext>
                </a:extLst>
              </p14:cNvPr>
              <p14:cNvContentPartPr>
                <a14:cpLocks xmlns:a14="http://schemas.microsoft.com/office/drawing/2010/main" noRot="1" noChangeAspect="1" noEditPoints="1" noChangeArrowheads="1" noChangeShapeType="1"/>
              </p14:cNvContentPartPr>
              <p14:nvPr/>
            </p14:nvContentPartPr>
            <p14:xfrm>
              <a:off x="5649913" y="2743200"/>
              <a:ext cx="173037" cy="136525"/>
            </p14:xfrm>
          </p:contentPart>
        </mc:Choice>
        <mc:Fallback xmlns="">
          <p:pic>
            <p:nvPicPr>
              <p:cNvPr id="338955" name="Ink 11">
                <a:extLst>
                  <a:ext uri="{FF2B5EF4-FFF2-40B4-BE49-F238E27FC236}">
                    <a16:creationId xmlns:a16="http://schemas.microsoft.com/office/drawing/2014/main" id="{AB56478A-B978-463B-99A5-5F4D0F5A3110}"/>
                  </a:ext>
                </a:extLst>
              </p:cNvPr>
              <p:cNvPicPr>
                <a:picLocks noRot="1" noChangeAspect="1" noEditPoints="1" noChangeArrowheads="1" noChangeShapeType="1"/>
              </p:cNvPicPr>
              <p:nvPr/>
            </p:nvPicPr>
            <p:blipFill>
              <a:blip r:embed="rId19"/>
              <a:stretch>
                <a:fillRect/>
              </a:stretch>
            </p:blipFill>
            <p:spPr>
              <a:xfrm>
                <a:off x="5632286" y="2725549"/>
                <a:ext cx="207572" cy="17110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38956" name="Ink 12">
                <a:extLst>
                  <a:ext uri="{FF2B5EF4-FFF2-40B4-BE49-F238E27FC236}">
                    <a16:creationId xmlns:a16="http://schemas.microsoft.com/office/drawing/2014/main" id="{464E6E51-AB05-4758-8457-58049A83A8CB}"/>
                  </a:ext>
                </a:extLst>
              </p14:cNvPr>
              <p14:cNvContentPartPr>
                <a14:cpLocks xmlns:a14="http://schemas.microsoft.com/office/drawing/2010/main" noRot="1" noChangeAspect="1" noEditPoints="1" noChangeArrowheads="1" noChangeShapeType="1"/>
              </p14:cNvContentPartPr>
              <p14:nvPr/>
            </p14:nvContentPartPr>
            <p14:xfrm>
              <a:off x="6029325" y="2735263"/>
              <a:ext cx="157163" cy="187325"/>
            </p14:xfrm>
          </p:contentPart>
        </mc:Choice>
        <mc:Fallback xmlns="">
          <p:pic>
            <p:nvPicPr>
              <p:cNvPr id="338956" name="Ink 12">
                <a:extLst>
                  <a:ext uri="{FF2B5EF4-FFF2-40B4-BE49-F238E27FC236}">
                    <a16:creationId xmlns:a16="http://schemas.microsoft.com/office/drawing/2014/main" id="{464E6E51-AB05-4758-8457-58049A83A8CB}"/>
                  </a:ext>
                </a:extLst>
              </p:cNvPr>
              <p:cNvPicPr>
                <a:picLocks noRot="1" noChangeAspect="1" noEditPoints="1" noChangeArrowheads="1" noChangeShapeType="1"/>
              </p:cNvPicPr>
              <p:nvPr/>
            </p:nvPicPr>
            <p:blipFill>
              <a:blip r:embed="rId21"/>
              <a:stretch>
                <a:fillRect/>
              </a:stretch>
            </p:blipFill>
            <p:spPr>
              <a:xfrm>
                <a:off x="6011703" y="2717611"/>
                <a:ext cx="191689" cy="22190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38957" name="Ink 13">
                <a:extLst>
                  <a:ext uri="{FF2B5EF4-FFF2-40B4-BE49-F238E27FC236}">
                    <a16:creationId xmlns:a16="http://schemas.microsoft.com/office/drawing/2014/main" id="{D8FAD8FF-AE8E-41E8-89F8-DBE4E0EF8341}"/>
                  </a:ext>
                </a:extLst>
              </p14:cNvPr>
              <p14:cNvContentPartPr>
                <a14:cpLocks xmlns:a14="http://schemas.microsoft.com/office/drawing/2010/main" noRot="1" noChangeAspect="1" noEditPoints="1" noChangeArrowheads="1" noChangeShapeType="1"/>
              </p14:cNvContentPartPr>
              <p14:nvPr/>
            </p14:nvContentPartPr>
            <p14:xfrm>
              <a:off x="4414838" y="3579813"/>
              <a:ext cx="207962" cy="206375"/>
            </p14:xfrm>
          </p:contentPart>
        </mc:Choice>
        <mc:Fallback xmlns="">
          <p:pic>
            <p:nvPicPr>
              <p:cNvPr id="338957" name="Ink 13">
                <a:extLst>
                  <a:ext uri="{FF2B5EF4-FFF2-40B4-BE49-F238E27FC236}">
                    <a16:creationId xmlns:a16="http://schemas.microsoft.com/office/drawing/2014/main" id="{D8FAD8FF-AE8E-41E8-89F8-DBE4E0EF8341}"/>
                  </a:ext>
                </a:extLst>
              </p:cNvPr>
              <p:cNvPicPr>
                <a:picLocks noRot="1" noChangeAspect="1" noEditPoints="1" noChangeArrowheads="1" noChangeShapeType="1"/>
              </p:cNvPicPr>
              <p:nvPr/>
            </p:nvPicPr>
            <p:blipFill>
              <a:blip r:embed="rId23"/>
              <a:stretch>
                <a:fillRect/>
              </a:stretch>
            </p:blipFill>
            <p:spPr>
              <a:xfrm>
                <a:off x="4397208" y="3562165"/>
                <a:ext cx="242502" cy="24095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8958" name="Ink 14">
                <a:extLst>
                  <a:ext uri="{FF2B5EF4-FFF2-40B4-BE49-F238E27FC236}">
                    <a16:creationId xmlns:a16="http://schemas.microsoft.com/office/drawing/2014/main" id="{98762FBB-93FD-474C-8E55-620C01EBB973}"/>
                  </a:ext>
                </a:extLst>
              </p14:cNvPr>
              <p14:cNvContentPartPr>
                <a14:cpLocks xmlns:a14="http://schemas.microsoft.com/office/drawing/2010/main" noRot="1" noChangeAspect="1" noEditPoints="1" noChangeArrowheads="1" noChangeShapeType="1"/>
              </p14:cNvContentPartPr>
              <p14:nvPr/>
            </p14:nvContentPartPr>
            <p14:xfrm>
              <a:off x="6021388" y="3600450"/>
              <a:ext cx="173037" cy="242888"/>
            </p14:xfrm>
          </p:contentPart>
        </mc:Choice>
        <mc:Fallback xmlns="">
          <p:pic>
            <p:nvPicPr>
              <p:cNvPr id="338958" name="Ink 14">
                <a:extLst>
                  <a:ext uri="{FF2B5EF4-FFF2-40B4-BE49-F238E27FC236}">
                    <a16:creationId xmlns:a16="http://schemas.microsoft.com/office/drawing/2014/main" id="{98762FBB-93FD-474C-8E55-620C01EBB973}"/>
                  </a:ext>
                </a:extLst>
              </p:cNvPr>
              <p:cNvPicPr>
                <a:picLocks noRot="1" noChangeAspect="1" noEditPoints="1" noChangeArrowheads="1" noChangeShapeType="1"/>
              </p:cNvPicPr>
              <p:nvPr/>
            </p:nvPicPr>
            <p:blipFill>
              <a:blip r:embed="rId25"/>
              <a:stretch>
                <a:fillRect/>
              </a:stretch>
            </p:blipFill>
            <p:spPr>
              <a:xfrm>
                <a:off x="6003761" y="3582818"/>
                <a:ext cx="207572" cy="277432"/>
              </a:xfrm>
              <a:prstGeom prst="rect">
                <a:avLst/>
              </a:prstGeom>
            </p:spPr>
          </p:pic>
        </mc:Fallback>
      </mc:AlternateContent>
    </p:spTree>
  </p:cSld>
  <p:clrMapOvr>
    <a:masterClrMapping/>
  </p:clrMapOvr>
  <p:transition spd="slow" advClick="0" advTm="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E2DAE8C-7E6C-4485-BD0F-097938FE636C}"/>
              </a:ext>
            </a:extLst>
          </p:cNvPr>
          <p:cNvSpPr>
            <a:spLocks noGrp="1" noChangeArrowheads="1"/>
          </p:cNvSpPr>
          <p:nvPr>
            <p:ph type="title"/>
          </p:nvPr>
        </p:nvSpPr>
        <p:spPr/>
        <p:txBody>
          <a:bodyPr/>
          <a:lstStyle/>
          <a:p>
            <a:pPr algn="ctr" eaLnBrk="1" hangingPunct="1"/>
            <a:br>
              <a:rPr lang="en-US" altLang="en-US" sz="2400">
                <a:latin typeface="Arial" panose="020B0604020202020204" pitchFamily="34" charset="0"/>
              </a:rPr>
            </a:br>
            <a:r>
              <a:rPr lang="en-US" altLang="en-US" sz="2400" b="1">
                <a:latin typeface="Arial Unicode MS" pitchFamily="34" charset="-128"/>
                <a:ea typeface="Arial Unicode MS" pitchFamily="34" charset="-128"/>
              </a:rPr>
              <a:t>Modular Group Pipelines</a:t>
            </a:r>
            <a:br>
              <a:rPr lang="en-US" altLang="en-US" sz="2400" b="1">
                <a:latin typeface="Arial Unicode MS" pitchFamily="34" charset="-128"/>
                <a:ea typeface="Arial Unicode MS" pitchFamily="34" charset="-128"/>
              </a:rPr>
            </a:br>
            <a:r>
              <a:rPr lang="en-US" altLang="en-US" sz="2400" b="1">
                <a:latin typeface="Arial Unicode MS" pitchFamily="34" charset="-128"/>
                <a:ea typeface="Arial Unicode MS" pitchFamily="34" charset="-128"/>
              </a:rPr>
              <a:t>Rectangular Racks with Pipe Attached </a:t>
            </a:r>
            <a:br>
              <a:rPr lang="en-US" altLang="en-US" sz="2400" b="1">
                <a:latin typeface="Arial Unicode MS" pitchFamily="34" charset="-128"/>
                <a:ea typeface="Arial Unicode MS" pitchFamily="34" charset="-128"/>
              </a:rPr>
            </a:br>
            <a:r>
              <a:rPr lang="en-US" altLang="en-US" sz="2400" b="1">
                <a:latin typeface="Arial Unicode MS" pitchFamily="34" charset="-128"/>
                <a:ea typeface="Arial Unicode MS" pitchFamily="34" charset="-128"/>
              </a:rPr>
              <a:t>(notice insulation)</a:t>
            </a:r>
          </a:p>
        </p:txBody>
      </p:sp>
      <p:pic>
        <p:nvPicPr>
          <p:cNvPr id="34819" name="Picture 3" descr="2008_0325Image0017a">
            <a:extLst>
              <a:ext uri="{FF2B5EF4-FFF2-40B4-BE49-F238E27FC236}">
                <a16:creationId xmlns:a16="http://schemas.microsoft.com/office/drawing/2014/main" id="{041B7951-3511-4E4D-92A0-857BD838A0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340996" name="Ink 4">
                <a:extLst>
                  <a:ext uri="{FF2B5EF4-FFF2-40B4-BE49-F238E27FC236}">
                    <a16:creationId xmlns:a16="http://schemas.microsoft.com/office/drawing/2014/main" id="{4D16BB1E-8184-47D7-A23B-BAED942585F4}"/>
                  </a:ext>
                </a:extLst>
              </p14:cNvPr>
              <p14:cNvContentPartPr>
                <a14:cpLocks xmlns:a14="http://schemas.microsoft.com/office/drawing/2010/main" noRot="1" noChangeAspect="1" noEditPoints="1" noChangeArrowheads="1" noChangeShapeType="1"/>
              </p14:cNvContentPartPr>
              <p14:nvPr/>
            </p14:nvContentPartPr>
            <p14:xfrm>
              <a:off x="5722938" y="2735263"/>
              <a:ext cx="463550" cy="1436687"/>
            </p14:xfrm>
          </p:contentPart>
        </mc:Choice>
        <mc:Fallback xmlns="">
          <p:pic>
            <p:nvPicPr>
              <p:cNvPr id="340996" name="Ink 4">
                <a:extLst>
                  <a:ext uri="{FF2B5EF4-FFF2-40B4-BE49-F238E27FC236}">
                    <a16:creationId xmlns:a16="http://schemas.microsoft.com/office/drawing/2014/main" id="{4D16BB1E-8184-47D7-A23B-BAED942585F4}"/>
                  </a:ext>
                </a:extLst>
              </p:cNvPr>
              <p:cNvPicPr>
                <a:picLocks noRot="1" noChangeAspect="1" noEditPoints="1" noChangeArrowheads="1" noChangeShapeType="1"/>
              </p:cNvPicPr>
              <p:nvPr/>
            </p:nvPicPr>
            <p:blipFill>
              <a:blip r:embed="rId5"/>
              <a:stretch>
                <a:fillRect/>
              </a:stretch>
            </p:blipFill>
            <p:spPr>
              <a:xfrm>
                <a:off x="5705303" y="2717619"/>
                <a:ext cx="498100" cy="1471254"/>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40997" name="Ink 5">
                <a:extLst>
                  <a:ext uri="{FF2B5EF4-FFF2-40B4-BE49-F238E27FC236}">
                    <a16:creationId xmlns:a16="http://schemas.microsoft.com/office/drawing/2014/main" id="{0AF89FED-EE2A-4E87-A52A-C81EDCBA3EF7}"/>
                  </a:ext>
                </a:extLst>
              </p14:cNvPr>
              <p14:cNvContentPartPr>
                <a14:cpLocks xmlns:a14="http://schemas.microsoft.com/office/drawing/2010/main" noRot="1" noChangeAspect="1" noEditPoints="1" noChangeArrowheads="1" noChangeShapeType="1"/>
              </p14:cNvContentPartPr>
              <p14:nvPr/>
            </p14:nvContentPartPr>
            <p14:xfrm>
              <a:off x="6486525" y="3321050"/>
              <a:ext cx="522288" cy="401638"/>
            </p14:xfrm>
          </p:contentPart>
        </mc:Choice>
        <mc:Fallback xmlns="">
          <p:pic>
            <p:nvPicPr>
              <p:cNvPr id="340997" name="Ink 5">
                <a:extLst>
                  <a:ext uri="{FF2B5EF4-FFF2-40B4-BE49-F238E27FC236}">
                    <a16:creationId xmlns:a16="http://schemas.microsoft.com/office/drawing/2014/main" id="{0AF89FED-EE2A-4E87-A52A-C81EDCBA3EF7}"/>
                  </a:ext>
                </a:extLst>
              </p:cNvPr>
              <p:cNvPicPr>
                <a:picLocks noRot="1" noChangeAspect="1" noEditPoints="1" noChangeArrowheads="1" noChangeShapeType="1"/>
              </p:cNvPicPr>
              <p:nvPr/>
            </p:nvPicPr>
            <p:blipFill>
              <a:blip r:embed="rId7"/>
              <a:stretch>
                <a:fillRect/>
              </a:stretch>
            </p:blipFill>
            <p:spPr>
              <a:xfrm>
                <a:off x="6468875" y="3303415"/>
                <a:ext cx="556867" cy="43618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40998" name="Ink 6">
                <a:extLst>
                  <a:ext uri="{FF2B5EF4-FFF2-40B4-BE49-F238E27FC236}">
                    <a16:creationId xmlns:a16="http://schemas.microsoft.com/office/drawing/2014/main" id="{94010832-69C5-4A0E-BCF8-84DD12B593FB}"/>
                  </a:ext>
                </a:extLst>
              </p14:cNvPr>
              <p14:cNvContentPartPr>
                <a14:cpLocks xmlns:a14="http://schemas.microsoft.com/office/drawing/2010/main" noRot="1" noChangeAspect="1" noEditPoints="1" noChangeArrowheads="1" noChangeShapeType="1"/>
              </p14:cNvContentPartPr>
              <p14:nvPr/>
            </p14:nvContentPartPr>
            <p14:xfrm>
              <a:off x="7180263" y="3278188"/>
              <a:ext cx="520700" cy="387350"/>
            </p14:xfrm>
          </p:contentPart>
        </mc:Choice>
        <mc:Fallback xmlns="">
          <p:pic>
            <p:nvPicPr>
              <p:cNvPr id="340998" name="Ink 6">
                <a:extLst>
                  <a:ext uri="{FF2B5EF4-FFF2-40B4-BE49-F238E27FC236}">
                    <a16:creationId xmlns:a16="http://schemas.microsoft.com/office/drawing/2014/main" id="{94010832-69C5-4A0E-BCF8-84DD12B593FB}"/>
                  </a:ext>
                </a:extLst>
              </p:cNvPr>
              <p:cNvPicPr>
                <a:picLocks noRot="1" noChangeAspect="1" noEditPoints="1" noChangeArrowheads="1" noChangeShapeType="1"/>
              </p:cNvPicPr>
              <p:nvPr/>
            </p:nvPicPr>
            <p:blipFill>
              <a:blip r:embed="rId9"/>
              <a:stretch>
                <a:fillRect/>
              </a:stretch>
            </p:blipFill>
            <p:spPr>
              <a:xfrm>
                <a:off x="7162618" y="3260548"/>
                <a:ext cx="555269" cy="421909"/>
              </a:xfrm>
              <a:prstGeom prst="rect">
                <a:avLst/>
              </a:prstGeom>
            </p:spPr>
          </p:pic>
        </mc:Fallback>
      </mc:AlternateContent>
    </p:spTree>
  </p:cSld>
  <p:clrMapOvr>
    <a:masterClrMapping/>
  </p:clrMapOvr>
  <p:transition spd="slow" advClick="0" advTm="5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89AF686-0EFE-4C3F-83E6-8FC165198E60}"/>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Modular Group Pipelines Transportation by Truck</a:t>
            </a:r>
          </a:p>
        </p:txBody>
      </p:sp>
      <p:pic>
        <p:nvPicPr>
          <p:cNvPr id="35843" name="Picture 3" descr="2008_0416Image0005a">
            <a:extLst>
              <a:ext uri="{FF2B5EF4-FFF2-40B4-BE49-F238E27FC236}">
                <a16:creationId xmlns:a16="http://schemas.microsoft.com/office/drawing/2014/main" id="{AF88EF0D-767B-4717-AC29-B6F40DFC34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35100" y="1828800"/>
            <a:ext cx="627380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4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7B72C7B-1343-4A51-AC4A-7DBAB33A51CC}"/>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Modular Group Pipelines (End View of Rack)</a:t>
            </a:r>
          </a:p>
        </p:txBody>
      </p:sp>
      <p:pic>
        <p:nvPicPr>
          <p:cNvPr id="36867" name="Picture 3" descr="2008_0416Image0011">
            <a:extLst>
              <a:ext uri="{FF2B5EF4-FFF2-40B4-BE49-F238E27FC236}">
                <a16:creationId xmlns:a16="http://schemas.microsoft.com/office/drawing/2014/main" id="{EF602446-B192-48CA-85D4-F1E7344EFA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4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F6AB0B5-69A6-40A5-8730-427772B75E68}"/>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A Cross Section of a Pipeline System.</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Support is (50’ h x 25’ w) With 18 Pipelines.</a:t>
            </a:r>
          </a:p>
        </p:txBody>
      </p:sp>
      <p:pic>
        <p:nvPicPr>
          <p:cNvPr id="37891" name="Picture 3" descr="ADM #2">
            <a:extLst>
              <a:ext uri="{FF2B5EF4-FFF2-40B4-BE49-F238E27FC236}">
                <a16:creationId xmlns:a16="http://schemas.microsoft.com/office/drawing/2014/main" id="{0024867B-826A-49B6-9765-5E1D1674A37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54213" y="1828800"/>
            <a:ext cx="523398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7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E55C02B-1E45-4E11-8865-25E0DDA99E44}"/>
              </a:ext>
            </a:extLst>
          </p:cNvPr>
          <p:cNvSpPr>
            <a:spLocks noGrp="1" noChangeArrowheads="1"/>
          </p:cNvSpPr>
          <p:nvPr>
            <p:ph type="title"/>
          </p:nvPr>
        </p:nvSpPr>
        <p:spPr>
          <a:xfrm>
            <a:off x="457200" y="533400"/>
            <a:ext cx="8229600" cy="1219200"/>
          </a:xfrm>
          <a:noFill/>
        </p:spPr>
        <p:txBody>
          <a:bodyPr anchor="ctr" anchorCtr="1"/>
          <a:lstStyle/>
          <a:p>
            <a:pPr algn="ctr" eaLnBrk="1" hangingPunct="1">
              <a:lnSpc>
                <a:spcPct val="150000"/>
              </a:lnSpc>
              <a:spcBef>
                <a:spcPts val="0"/>
              </a:spcBef>
            </a:pPr>
            <a:r>
              <a:rPr lang="en-US" altLang="en-US" sz="2800" dirty="0">
                <a:latin typeface="Arial Unicode MS" pitchFamily="34" charset="-128"/>
                <a:ea typeface="Arial Unicode MS" pitchFamily="34" charset="-128"/>
              </a:rPr>
              <a:t>Bullard Company’s Products &amp; Services</a:t>
            </a:r>
            <a:br>
              <a:rPr lang="en-US" altLang="en-US" sz="2800" dirty="0">
                <a:latin typeface="Arial Unicode MS" pitchFamily="34" charset="-128"/>
                <a:ea typeface="Arial Unicode MS" pitchFamily="34" charset="-128"/>
              </a:rPr>
            </a:br>
            <a:r>
              <a:rPr lang="en-US" altLang="en-US" sz="1800" b="1" dirty="0">
                <a:ea typeface="Arial Unicode MS" pitchFamily="34" charset="-128"/>
                <a:cs typeface="Arial" panose="020B0604020202020204" pitchFamily="34" charset="0"/>
              </a:rPr>
              <a:t>Core Competencies</a:t>
            </a:r>
          </a:p>
        </p:txBody>
      </p:sp>
      <p:sp>
        <p:nvSpPr>
          <p:cNvPr id="5123" name="Rectangle 3">
            <a:extLst>
              <a:ext uri="{FF2B5EF4-FFF2-40B4-BE49-F238E27FC236}">
                <a16:creationId xmlns:a16="http://schemas.microsoft.com/office/drawing/2014/main" id="{AC9DB9A5-8442-4150-8F71-1007201FEB6D}"/>
              </a:ext>
            </a:extLst>
          </p:cNvPr>
          <p:cNvSpPr>
            <a:spLocks noGrp="1" noChangeArrowheads="1"/>
          </p:cNvSpPr>
          <p:nvPr>
            <p:ph type="body" idx="1"/>
          </p:nvPr>
        </p:nvSpPr>
        <p:spPr>
          <a:xfrm>
            <a:off x="609600" y="1981200"/>
            <a:ext cx="7924800" cy="4572000"/>
          </a:xfrm>
        </p:spPr>
        <p:txBody>
          <a:bodyPr/>
          <a:lstStyle/>
          <a:p>
            <a:pPr eaLnBrk="1" hangingPunct="1">
              <a:lnSpc>
                <a:spcPct val="80000"/>
              </a:lnSpc>
              <a:buNone/>
            </a:pPr>
            <a:r>
              <a:rPr lang="en-US" altLang="en-US" sz="1800" b="1" dirty="0"/>
              <a:t>•	Custom Rail, Marine, and Aircraft Loading Access and Fall Protection</a:t>
            </a:r>
          </a:p>
          <a:p>
            <a:pPr eaLnBrk="1" hangingPunct="1">
              <a:lnSpc>
                <a:spcPct val="80000"/>
              </a:lnSpc>
              <a:buNone/>
            </a:pPr>
            <a:r>
              <a:rPr lang="en-US" altLang="en-US" sz="1800" b="1" dirty="0"/>
              <a:t>•	Loading, Portable and Elevating Access Platforms</a:t>
            </a:r>
          </a:p>
          <a:p>
            <a:pPr eaLnBrk="1" hangingPunct="1">
              <a:lnSpc>
                <a:spcPct val="80000"/>
              </a:lnSpc>
              <a:buNone/>
            </a:pPr>
            <a:r>
              <a:rPr lang="en-US" altLang="en-US" sz="1800" b="1" dirty="0"/>
              <a:t>•	Safety Bridges with Fixed or Adjustable Reach</a:t>
            </a:r>
          </a:p>
          <a:p>
            <a:pPr eaLnBrk="1" hangingPunct="1">
              <a:lnSpc>
                <a:spcPct val="80000"/>
              </a:lnSpc>
              <a:buNone/>
            </a:pPr>
            <a:r>
              <a:rPr lang="en-US" altLang="en-US" sz="1800" b="1" dirty="0"/>
              <a:t>•	Safety Stairs and Self Leveling Stairs, Portable or Anchored </a:t>
            </a:r>
          </a:p>
          <a:p>
            <a:pPr eaLnBrk="1" hangingPunct="1">
              <a:lnSpc>
                <a:spcPct val="80000"/>
              </a:lnSpc>
              <a:buNone/>
            </a:pPr>
            <a:r>
              <a:rPr lang="en-US" altLang="en-US" sz="1800" b="1" dirty="0"/>
              <a:t>•	Fall Protection Safety Enclosures and Hoops</a:t>
            </a:r>
          </a:p>
          <a:p>
            <a:pPr eaLnBrk="1" hangingPunct="1">
              <a:lnSpc>
                <a:spcPct val="80000"/>
              </a:lnSpc>
              <a:buNone/>
            </a:pPr>
            <a:r>
              <a:rPr lang="en-US" altLang="en-US" sz="1800" b="1" dirty="0"/>
              <a:t>•	Fixed, Portable and Caged Ladders</a:t>
            </a:r>
          </a:p>
          <a:p>
            <a:pPr eaLnBrk="1" hangingPunct="1">
              <a:lnSpc>
                <a:spcPct val="80000"/>
              </a:lnSpc>
              <a:buNone/>
            </a:pPr>
            <a:r>
              <a:rPr lang="en-US" altLang="en-US" sz="1800" b="1" dirty="0"/>
              <a:t>•	Marine Gangways, Ramps, and Walkways</a:t>
            </a:r>
          </a:p>
          <a:p>
            <a:pPr eaLnBrk="1" hangingPunct="1">
              <a:lnSpc>
                <a:spcPct val="80000"/>
              </a:lnSpc>
              <a:buNone/>
            </a:pPr>
            <a:r>
              <a:rPr lang="en-US" altLang="en-US" sz="1800" b="1" dirty="0"/>
              <a:t>•	Crossovers – Pipe and Dike Bridges</a:t>
            </a:r>
          </a:p>
          <a:p>
            <a:pPr eaLnBrk="1" hangingPunct="1">
              <a:lnSpc>
                <a:spcPct val="80000"/>
              </a:lnSpc>
              <a:buNone/>
            </a:pPr>
            <a:r>
              <a:rPr lang="en-US" altLang="en-US" sz="1800" b="1" dirty="0"/>
              <a:t>•	Transloading</a:t>
            </a:r>
          </a:p>
          <a:p>
            <a:pPr eaLnBrk="1" hangingPunct="1">
              <a:lnSpc>
                <a:spcPct val="80000"/>
              </a:lnSpc>
              <a:buNone/>
            </a:pPr>
            <a:r>
              <a:rPr lang="en-US" altLang="en-US" sz="1800" b="1" dirty="0"/>
              <a:t>•	Custom ASME Process Piping</a:t>
            </a:r>
          </a:p>
          <a:p>
            <a:pPr eaLnBrk="1" hangingPunct="1">
              <a:lnSpc>
                <a:spcPct val="80000"/>
              </a:lnSpc>
              <a:buNone/>
            </a:pPr>
            <a:r>
              <a:rPr lang="en-US" altLang="en-US" sz="1800" b="1" dirty="0"/>
              <a:t>•	Modular Process Pipe and Pipelines</a:t>
            </a:r>
          </a:p>
          <a:p>
            <a:pPr eaLnBrk="1" hangingPunct="1">
              <a:lnSpc>
                <a:spcPct val="80000"/>
              </a:lnSpc>
              <a:buNone/>
            </a:pPr>
            <a:r>
              <a:rPr lang="en-US" altLang="en-US" sz="1800" b="1" dirty="0"/>
              <a:t>•	Modular Process Pipe Skids</a:t>
            </a:r>
          </a:p>
          <a:p>
            <a:pPr eaLnBrk="1" hangingPunct="1">
              <a:lnSpc>
                <a:spcPct val="80000"/>
              </a:lnSpc>
              <a:buNone/>
            </a:pPr>
            <a:r>
              <a:rPr lang="en-US" altLang="en-US" sz="1800" b="1" dirty="0"/>
              <a:t>•	Pipe Bridges</a:t>
            </a:r>
          </a:p>
          <a:p>
            <a:pPr eaLnBrk="1" hangingPunct="1">
              <a:lnSpc>
                <a:spcPct val="80000"/>
              </a:lnSpc>
              <a:buNone/>
            </a:pPr>
            <a:r>
              <a:rPr lang="en-US" altLang="en-US" sz="1800" b="1" dirty="0"/>
              <a:t>•	Pipe Spools</a:t>
            </a:r>
          </a:p>
          <a:p>
            <a:pPr eaLnBrk="1" hangingPunct="1">
              <a:lnSpc>
                <a:spcPct val="80000"/>
              </a:lnSpc>
              <a:buNone/>
            </a:pPr>
            <a:r>
              <a:rPr lang="en-US" altLang="en-US" sz="1800" b="1" dirty="0"/>
              <a:t>•	Custom AWS Steel and Aluminum Fabrication</a:t>
            </a:r>
          </a:p>
          <a:p>
            <a:pPr eaLnBrk="1" hangingPunct="1">
              <a:lnSpc>
                <a:spcPct val="80000"/>
              </a:lnSpc>
              <a:buNone/>
            </a:pPr>
            <a:r>
              <a:rPr lang="en-US" altLang="en-US" sz="1800" b="1" dirty="0"/>
              <a:t>•	Industrial Contracting and Installation Services</a:t>
            </a:r>
          </a:p>
          <a:p>
            <a:pPr eaLnBrk="1" hangingPunct="1">
              <a:lnSpc>
                <a:spcPct val="80000"/>
              </a:lnSpc>
              <a:buFont typeface="Wingdings" panose="05000000000000000000" pitchFamily="2" charset="2"/>
              <a:buNone/>
            </a:pPr>
            <a:endParaRPr lang="en-US" altLang="en-US" sz="2000" dirty="0"/>
          </a:p>
        </p:txBody>
      </p:sp>
    </p:spTree>
  </p:cSld>
  <p:clrMapOvr>
    <a:masterClrMapping/>
  </p:clrMapOvr>
  <p:transition spd="slow" advClick="0" advTm="25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D2BF7A8-88CC-48D1-AD18-8A1689E13A74}"/>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A Cross section of a Pipeline System.</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Support is (50’ h x 12’ w) With 18 Pipelines.</a:t>
            </a:r>
          </a:p>
        </p:txBody>
      </p:sp>
      <p:pic>
        <p:nvPicPr>
          <p:cNvPr id="38915" name="Picture 3" descr="ADM #4">
            <a:extLst>
              <a:ext uri="{FF2B5EF4-FFF2-40B4-BE49-F238E27FC236}">
                <a16:creationId xmlns:a16="http://schemas.microsoft.com/office/drawing/2014/main" id="{72D596FD-6FC6-4E18-A207-7BEA09EBCBF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24188" y="1828800"/>
            <a:ext cx="30956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7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C43E26D5-2C67-40FC-A82A-DBC52865E7FF}"/>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Installation of Modular Group Pipelines</a:t>
            </a:r>
          </a:p>
        </p:txBody>
      </p:sp>
      <p:pic>
        <p:nvPicPr>
          <p:cNvPr id="39939" name="Picture 3" descr="Modular Pipe Systems at a major ethanol facility - March 2009">
            <a:extLst>
              <a:ext uri="{FF2B5EF4-FFF2-40B4-BE49-F238E27FC236}">
                <a16:creationId xmlns:a16="http://schemas.microsoft.com/office/drawing/2014/main" id="{BED114F0-78FC-45F9-A76B-A7B4D21966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8796DB6-2D11-407A-B2BC-82E486A40D13}"/>
              </a:ext>
            </a:extLst>
          </p:cNvPr>
          <p:cNvSpPr>
            <a:spLocks noGrp="1" noChangeArrowheads="1"/>
          </p:cNvSpPr>
          <p:nvPr>
            <p:ph type="title"/>
          </p:nvPr>
        </p:nvSpPr>
        <p:spPr>
          <a:xfrm>
            <a:off x="457200" y="609600"/>
            <a:ext cx="8229600" cy="1143000"/>
          </a:xfrm>
          <a:noFill/>
        </p:spPr>
        <p:txBody>
          <a:bodyPr anchor="ctr" anchorCtr="1"/>
          <a:lstStyle/>
          <a:p>
            <a:pPr algn="ctr" eaLnBrk="1" hangingPunct="1"/>
            <a:r>
              <a:rPr lang="en-US" altLang="en-US" sz="2800" b="1">
                <a:latin typeface="Arial Unicode MS" pitchFamily="34" charset="-128"/>
                <a:ea typeface="Arial Unicode MS" pitchFamily="34" charset="-128"/>
              </a:rPr>
              <a:t>Modular Loading Rack Walkway with </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Pipe Pre-installed - Martin Gas</a:t>
            </a:r>
          </a:p>
        </p:txBody>
      </p:sp>
      <p:pic>
        <p:nvPicPr>
          <p:cNvPr id="40963" name="Picture 3" descr="2008_0820Image0012">
            <a:extLst>
              <a:ext uri="{FF2B5EF4-FFF2-40B4-BE49-F238E27FC236}">
                <a16:creationId xmlns:a16="http://schemas.microsoft.com/office/drawing/2014/main" id="{DDABB716-82A7-4046-9605-F946B04A09F6}"/>
              </a:ext>
            </a:extLst>
          </p:cNvPr>
          <p:cNvPicPr>
            <a:picLocks noGrp="1" noChangeAspect="1" noChangeArrowheads="1"/>
          </p:cNvPicPr>
          <p:nvPr>
            <p:ph idx="1"/>
          </p:nvPr>
        </p:nvPicPr>
        <p:blipFill>
          <a:blip r:embed="rId3">
            <a:lum bright="12000" contrast="12000"/>
            <a:extLst>
              <a:ext uri="{28A0092B-C50C-407E-A947-70E740481C1C}">
                <a14:useLocalDpi xmlns:a14="http://schemas.microsoft.com/office/drawing/2010/main" val="0"/>
              </a:ext>
            </a:extLst>
          </a:blip>
          <a:srcRect/>
          <a:stretch>
            <a:fillRect/>
          </a:stretch>
        </p:blipFill>
        <p:spPr>
          <a:xfrm>
            <a:off x="2514600" y="1905000"/>
            <a:ext cx="3924300" cy="431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100954CE-D1F4-4FDF-A147-563EB5C95F80}"/>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Modular Loading Rack Walkway with Pipe Pre-Installed – End View - Martin Gas</a:t>
            </a:r>
          </a:p>
        </p:txBody>
      </p:sp>
      <p:pic>
        <p:nvPicPr>
          <p:cNvPr id="41987" name="Picture 3" descr="2008_0820Image0015">
            <a:extLst>
              <a:ext uri="{FF2B5EF4-FFF2-40B4-BE49-F238E27FC236}">
                <a16:creationId xmlns:a16="http://schemas.microsoft.com/office/drawing/2014/main" id="{BA1AE38C-EFAE-4204-A418-59FC9ACECA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12888" y="1828800"/>
            <a:ext cx="61182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87AB6CD5-9F4D-4DD9-A134-CD972CD1C22F}"/>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Modular Rack Walkway</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Martin Gas Loading Rack</a:t>
            </a:r>
          </a:p>
        </p:txBody>
      </p:sp>
      <p:pic>
        <p:nvPicPr>
          <p:cNvPr id="43011" name="Picture 3" descr="scan0001">
            <a:extLst>
              <a:ext uri="{FF2B5EF4-FFF2-40B4-BE49-F238E27FC236}">
                <a16:creationId xmlns:a16="http://schemas.microsoft.com/office/drawing/2014/main" id="{085DAF2A-0984-468B-A293-86937AEB79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5300" y="1828800"/>
            <a:ext cx="5613400"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xmlns:p14="http://schemas.microsoft.com/office/powerpoint/2010/main">
        <mc:Choice Requires="p14">
          <p:contentPart p14:bwMode="auto" r:id="rId4">
            <p14:nvContentPartPr>
              <p14:cNvPr id="357380" name="Ink 4">
                <a:extLst>
                  <a:ext uri="{FF2B5EF4-FFF2-40B4-BE49-F238E27FC236}">
                    <a16:creationId xmlns:a16="http://schemas.microsoft.com/office/drawing/2014/main" id="{273EEEB7-5361-45CD-8052-0E4389C4D7F2}"/>
                  </a:ext>
                </a:extLst>
              </p14:cNvPr>
              <p14:cNvContentPartPr>
                <a14:cpLocks xmlns:a14="http://schemas.microsoft.com/office/drawing/2010/main" noRot="1" noChangeAspect="1" noEditPoints="1" noChangeArrowheads="1" noChangeShapeType="1"/>
              </p14:cNvContentPartPr>
              <p14:nvPr/>
            </p14:nvContentPartPr>
            <p14:xfrm>
              <a:off x="1778000" y="2457450"/>
              <a:ext cx="365125" cy="222250"/>
            </p14:xfrm>
          </p:contentPart>
        </mc:Choice>
        <mc:Fallback xmlns="">
          <p:pic>
            <p:nvPicPr>
              <p:cNvPr id="357380" name="Ink 4">
                <a:extLst>
                  <a:ext uri="{FF2B5EF4-FFF2-40B4-BE49-F238E27FC236}">
                    <a16:creationId xmlns:a16="http://schemas.microsoft.com/office/drawing/2014/main" id="{273EEEB7-5361-45CD-8052-0E4389C4D7F2}"/>
                  </a:ext>
                </a:extLst>
              </p:cNvPr>
              <p:cNvPicPr>
                <a:picLocks noRot="1" noChangeAspect="1" noEditPoints="1" noChangeArrowheads="1" noChangeShapeType="1"/>
              </p:cNvPicPr>
              <p:nvPr/>
            </p:nvPicPr>
            <p:blipFill>
              <a:blip r:embed="rId5"/>
              <a:stretch>
                <a:fillRect/>
              </a:stretch>
            </p:blipFill>
            <p:spPr>
              <a:xfrm>
                <a:off x="1760356" y="2439800"/>
                <a:ext cx="399693" cy="25683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57381" name="Ink 5">
                <a:extLst>
                  <a:ext uri="{FF2B5EF4-FFF2-40B4-BE49-F238E27FC236}">
                    <a16:creationId xmlns:a16="http://schemas.microsoft.com/office/drawing/2014/main" id="{DC304FBF-D934-4CB2-96EE-061B74AE1E68}"/>
                  </a:ext>
                </a:extLst>
              </p14:cNvPr>
              <p14:cNvContentPartPr>
                <a14:cpLocks xmlns:a14="http://schemas.microsoft.com/office/drawing/2010/main" noRot="1" noChangeAspect="1" noEditPoints="1" noChangeArrowheads="1" noChangeShapeType="1"/>
              </p14:cNvContentPartPr>
              <p14:nvPr/>
            </p14:nvContentPartPr>
            <p14:xfrm>
              <a:off x="2235200" y="2436813"/>
              <a:ext cx="965200" cy="285750"/>
            </p14:xfrm>
          </p:contentPart>
        </mc:Choice>
        <mc:Fallback xmlns="">
          <p:pic>
            <p:nvPicPr>
              <p:cNvPr id="357381" name="Ink 5">
                <a:extLst>
                  <a:ext uri="{FF2B5EF4-FFF2-40B4-BE49-F238E27FC236}">
                    <a16:creationId xmlns:a16="http://schemas.microsoft.com/office/drawing/2014/main" id="{DC304FBF-D934-4CB2-96EE-061B74AE1E68}"/>
                  </a:ext>
                </a:extLst>
              </p:cNvPr>
              <p:cNvPicPr>
                <a:picLocks noRot="1" noChangeAspect="1" noEditPoints="1" noChangeArrowheads="1" noChangeShapeType="1"/>
              </p:cNvPicPr>
              <p:nvPr/>
            </p:nvPicPr>
            <p:blipFill>
              <a:blip r:embed="rId7"/>
              <a:stretch>
                <a:fillRect/>
              </a:stretch>
            </p:blipFill>
            <p:spPr>
              <a:xfrm>
                <a:off x="2217559" y="2419179"/>
                <a:ext cx="999761" cy="32029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7382" name="Ink 6">
                <a:extLst>
                  <a:ext uri="{FF2B5EF4-FFF2-40B4-BE49-F238E27FC236}">
                    <a16:creationId xmlns:a16="http://schemas.microsoft.com/office/drawing/2014/main" id="{F3E74DD2-25C7-4B9A-96F9-081FB4F5092D}"/>
                  </a:ext>
                </a:extLst>
              </p14:cNvPr>
              <p14:cNvContentPartPr>
                <a14:cpLocks xmlns:a14="http://schemas.microsoft.com/office/drawing/2010/main" noRot="1" noChangeAspect="1" noEditPoints="1" noChangeArrowheads="1" noChangeShapeType="1"/>
              </p14:cNvContentPartPr>
              <p14:nvPr/>
            </p14:nvContentPartPr>
            <p14:xfrm>
              <a:off x="4786313" y="1614488"/>
              <a:ext cx="1122362" cy="2085975"/>
            </p14:xfrm>
          </p:contentPart>
        </mc:Choice>
        <mc:Fallback xmlns="">
          <p:pic>
            <p:nvPicPr>
              <p:cNvPr id="357382" name="Ink 6">
                <a:extLst>
                  <a:ext uri="{FF2B5EF4-FFF2-40B4-BE49-F238E27FC236}">
                    <a16:creationId xmlns:a16="http://schemas.microsoft.com/office/drawing/2014/main" id="{F3E74DD2-25C7-4B9A-96F9-081FB4F5092D}"/>
                  </a:ext>
                </a:extLst>
              </p:cNvPr>
              <p:cNvPicPr>
                <a:picLocks noRot="1" noChangeAspect="1" noEditPoints="1" noChangeArrowheads="1" noChangeShapeType="1"/>
              </p:cNvPicPr>
              <p:nvPr/>
            </p:nvPicPr>
            <p:blipFill>
              <a:blip r:embed="rId9"/>
              <a:stretch>
                <a:fillRect/>
              </a:stretch>
            </p:blipFill>
            <p:spPr>
              <a:xfrm>
                <a:off x="4768669" y="1596850"/>
                <a:ext cx="1156929" cy="212053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57383" name="Ink 7">
                <a:extLst>
                  <a:ext uri="{FF2B5EF4-FFF2-40B4-BE49-F238E27FC236}">
                    <a16:creationId xmlns:a16="http://schemas.microsoft.com/office/drawing/2014/main" id="{1FC40825-9119-4C7A-9B1F-16BBEC3D947C}"/>
                  </a:ext>
                </a:extLst>
              </p14:cNvPr>
              <p14:cNvContentPartPr>
                <a14:cpLocks xmlns:a14="http://schemas.microsoft.com/office/drawing/2010/main" noRot="1" noChangeAspect="1" noEditPoints="1" noChangeArrowheads="1" noChangeShapeType="1"/>
              </p14:cNvContentPartPr>
              <p14:nvPr/>
            </p14:nvContentPartPr>
            <p14:xfrm>
              <a:off x="5765800" y="3436938"/>
              <a:ext cx="1077913" cy="342900"/>
            </p14:xfrm>
          </p:contentPart>
        </mc:Choice>
        <mc:Fallback xmlns="">
          <p:pic>
            <p:nvPicPr>
              <p:cNvPr id="357383" name="Ink 7">
                <a:extLst>
                  <a:ext uri="{FF2B5EF4-FFF2-40B4-BE49-F238E27FC236}">
                    <a16:creationId xmlns:a16="http://schemas.microsoft.com/office/drawing/2014/main" id="{1FC40825-9119-4C7A-9B1F-16BBEC3D947C}"/>
                  </a:ext>
                </a:extLst>
              </p:cNvPr>
              <p:cNvPicPr>
                <a:picLocks noRot="1" noChangeAspect="1" noEditPoints="1" noChangeArrowheads="1" noChangeShapeType="1"/>
              </p:cNvPicPr>
              <p:nvPr/>
            </p:nvPicPr>
            <p:blipFill>
              <a:blip r:embed="rId11"/>
              <a:stretch>
                <a:fillRect/>
              </a:stretch>
            </p:blipFill>
            <p:spPr>
              <a:xfrm>
                <a:off x="5748159" y="3419307"/>
                <a:ext cx="1112475" cy="37744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57384" name="Ink 8">
                <a:extLst>
                  <a:ext uri="{FF2B5EF4-FFF2-40B4-BE49-F238E27FC236}">
                    <a16:creationId xmlns:a16="http://schemas.microsoft.com/office/drawing/2014/main" id="{80B0673C-65C1-4888-BEDC-822DE2CFC715}"/>
                  </a:ext>
                </a:extLst>
              </p14:cNvPr>
              <p14:cNvContentPartPr>
                <a14:cpLocks xmlns:a14="http://schemas.microsoft.com/office/drawing/2010/main" noRot="1" noChangeAspect="1" noEditPoints="1" noChangeArrowheads="1" noChangeShapeType="1"/>
              </p14:cNvContentPartPr>
              <p14:nvPr/>
            </p14:nvContentPartPr>
            <p14:xfrm>
              <a:off x="5878513" y="3863975"/>
              <a:ext cx="436562" cy="158750"/>
            </p14:xfrm>
          </p:contentPart>
        </mc:Choice>
        <mc:Fallback xmlns="">
          <p:pic>
            <p:nvPicPr>
              <p:cNvPr id="357384" name="Ink 8">
                <a:extLst>
                  <a:ext uri="{FF2B5EF4-FFF2-40B4-BE49-F238E27FC236}">
                    <a16:creationId xmlns:a16="http://schemas.microsoft.com/office/drawing/2014/main" id="{80B0673C-65C1-4888-BEDC-822DE2CFC715}"/>
                  </a:ext>
                </a:extLst>
              </p:cNvPr>
              <p:cNvPicPr>
                <a:picLocks noRot="1" noChangeAspect="1" noEditPoints="1" noChangeArrowheads="1" noChangeShapeType="1"/>
              </p:cNvPicPr>
              <p:nvPr/>
            </p:nvPicPr>
            <p:blipFill>
              <a:blip r:embed="rId13"/>
              <a:stretch>
                <a:fillRect/>
              </a:stretch>
            </p:blipFill>
            <p:spPr>
              <a:xfrm>
                <a:off x="5860878" y="3846336"/>
                <a:ext cx="471113" cy="19330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57385" name="Ink 9">
                <a:extLst>
                  <a:ext uri="{FF2B5EF4-FFF2-40B4-BE49-F238E27FC236}">
                    <a16:creationId xmlns:a16="http://schemas.microsoft.com/office/drawing/2014/main" id="{4032759C-EB62-4527-A0F1-0F1DF167E16F}"/>
                  </a:ext>
                </a:extLst>
              </p14:cNvPr>
              <p14:cNvContentPartPr>
                <a14:cpLocks xmlns:a14="http://schemas.microsoft.com/office/drawing/2010/main" noRot="1" noChangeAspect="1" noEditPoints="1" noChangeArrowheads="1" noChangeShapeType="1"/>
              </p14:cNvContentPartPr>
              <p14:nvPr/>
            </p14:nvContentPartPr>
            <p14:xfrm>
              <a:off x="6400800" y="3863975"/>
              <a:ext cx="493713" cy="173038"/>
            </p14:xfrm>
          </p:contentPart>
        </mc:Choice>
        <mc:Fallback xmlns="">
          <p:pic>
            <p:nvPicPr>
              <p:cNvPr id="357385" name="Ink 9">
                <a:extLst>
                  <a:ext uri="{FF2B5EF4-FFF2-40B4-BE49-F238E27FC236}">
                    <a16:creationId xmlns:a16="http://schemas.microsoft.com/office/drawing/2014/main" id="{4032759C-EB62-4527-A0F1-0F1DF167E16F}"/>
                  </a:ext>
                </a:extLst>
              </p:cNvPr>
              <p:cNvPicPr>
                <a:picLocks noRot="1" noChangeAspect="1" noEditPoints="1" noChangeArrowheads="1" noChangeShapeType="1"/>
              </p:cNvPicPr>
              <p:nvPr/>
            </p:nvPicPr>
            <p:blipFill>
              <a:blip r:embed="rId15"/>
              <a:stretch>
                <a:fillRect/>
              </a:stretch>
            </p:blipFill>
            <p:spPr>
              <a:xfrm>
                <a:off x="6383155" y="3846347"/>
                <a:ext cx="528284" cy="207574"/>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57386" name="Ink 10">
                <a:extLst>
                  <a:ext uri="{FF2B5EF4-FFF2-40B4-BE49-F238E27FC236}">
                    <a16:creationId xmlns:a16="http://schemas.microsoft.com/office/drawing/2014/main" id="{45248609-F465-476C-8841-0256220E5F5C}"/>
                  </a:ext>
                </a:extLst>
              </p14:cNvPr>
              <p14:cNvContentPartPr>
                <a14:cpLocks xmlns:a14="http://schemas.microsoft.com/office/drawing/2010/main" noRot="1" noChangeAspect="1" noEditPoints="1" noChangeArrowheads="1" noChangeShapeType="1"/>
              </p14:cNvContentPartPr>
              <p14:nvPr/>
            </p14:nvContentPartPr>
            <p14:xfrm>
              <a:off x="1820863" y="2692400"/>
              <a:ext cx="4837112" cy="65088"/>
            </p14:xfrm>
          </p:contentPart>
        </mc:Choice>
        <mc:Fallback xmlns="">
          <p:pic>
            <p:nvPicPr>
              <p:cNvPr id="357386" name="Ink 10">
                <a:extLst>
                  <a:ext uri="{FF2B5EF4-FFF2-40B4-BE49-F238E27FC236}">
                    <a16:creationId xmlns:a16="http://schemas.microsoft.com/office/drawing/2014/main" id="{45248609-F465-476C-8841-0256220E5F5C}"/>
                  </a:ext>
                </a:extLst>
              </p:cNvPr>
              <p:cNvPicPr>
                <a:picLocks noRot="1" noChangeAspect="1" noEditPoints="1" noChangeArrowheads="1" noChangeShapeType="1"/>
              </p:cNvPicPr>
              <p:nvPr/>
            </p:nvPicPr>
            <p:blipFill>
              <a:blip r:embed="rId17"/>
              <a:stretch>
                <a:fillRect/>
              </a:stretch>
            </p:blipFill>
            <p:spPr>
              <a:xfrm>
                <a:off x="1792422" y="2577773"/>
                <a:ext cx="4893994" cy="294342"/>
              </a:xfrm>
              <a:prstGeom prst="rect">
                <a:avLst/>
              </a:prstGeom>
            </p:spPr>
          </p:pic>
        </mc:Fallback>
      </mc:AlternateContent>
    </p:spTree>
  </p:cSld>
  <p:clrMapOvr>
    <a:masterClrMapping/>
  </p:clrMapOvr>
  <p:transition spd="slow" advClick="0" advTm="7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8AA4C11-3073-42F0-9C6F-B93AC810F3AF}"/>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Martin Gas Loading Rack Module with Pre-installed Pipe Under Construction in Our Shop</a:t>
            </a:r>
          </a:p>
        </p:txBody>
      </p:sp>
      <p:pic>
        <p:nvPicPr>
          <p:cNvPr id="44035" name="Picture 3" descr="Loading Rack with pre-installed pipe">
            <a:extLst>
              <a:ext uri="{FF2B5EF4-FFF2-40B4-BE49-F238E27FC236}">
                <a16:creationId xmlns:a16="http://schemas.microsoft.com/office/drawing/2014/main" id="{DDFE383D-9715-492D-8BE5-979D58175FF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543CDC2-9AAF-422A-A7A5-CA8859C5D8DE}"/>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Installation of Martin Gas Loading Rack</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(600’ x 20 positions)</a:t>
            </a:r>
            <a:endParaRPr lang="en-US" altLang="en-US" sz="2400">
              <a:latin typeface="Arial" panose="020B0604020202020204" pitchFamily="34" charset="0"/>
            </a:endParaRPr>
          </a:p>
        </p:txBody>
      </p:sp>
      <p:pic>
        <p:nvPicPr>
          <p:cNvPr id="45059" name="Picture 3" descr="Martin Gas 600' x 20 position railcar loading rack">
            <a:extLst>
              <a:ext uri="{FF2B5EF4-FFF2-40B4-BE49-F238E27FC236}">
                <a16:creationId xmlns:a16="http://schemas.microsoft.com/office/drawing/2014/main" id="{94F18113-0B1D-4555-B687-2F45675BC8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828800"/>
            <a:ext cx="57229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6DE14C05-EBEE-4BF0-A89E-9A863E77B135}"/>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Martin Gas Loading Rack</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Installation Process Requires Only 4 Men &amp; Crane</a:t>
            </a:r>
          </a:p>
        </p:txBody>
      </p:sp>
      <p:pic>
        <p:nvPicPr>
          <p:cNvPr id="46083" name="Picture 3" descr="Installing a Loading Rack with 4 men and a crane">
            <a:extLst>
              <a:ext uri="{FF2B5EF4-FFF2-40B4-BE49-F238E27FC236}">
                <a16:creationId xmlns:a16="http://schemas.microsoft.com/office/drawing/2014/main" id="{F1B8865A-2086-4257-8A6C-E3FF19C67B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828800"/>
            <a:ext cx="57245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BE03A87-985F-439A-8519-326032583CE3}"/>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Martin Gas Loading Rack - Intersection of Pipe Bridge/Walkway &amp; Loading Rack</a:t>
            </a:r>
          </a:p>
        </p:txBody>
      </p:sp>
      <p:pic>
        <p:nvPicPr>
          <p:cNvPr id="47107" name="Picture 3" descr="Intersection of Pipe Bridge and Loading Rack">
            <a:extLst>
              <a:ext uri="{FF2B5EF4-FFF2-40B4-BE49-F238E27FC236}">
                <a16:creationId xmlns:a16="http://schemas.microsoft.com/office/drawing/2014/main" id="{78CCC930-0D04-4DA3-BCF7-627EEF04B28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828800"/>
            <a:ext cx="5724525"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F9213FD7-6382-411A-BB37-B4E87E9D4606}"/>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Martin Gas Loading Rack – No Field Pipe Fitting </a:t>
            </a:r>
            <a:br>
              <a:rPr lang="en-US" altLang="en-US" sz="2800" b="1">
                <a:latin typeface="Arial Unicode MS" pitchFamily="34" charset="-128"/>
                <a:ea typeface="Arial Unicode MS" pitchFamily="34" charset="-128"/>
              </a:rPr>
            </a:br>
            <a:r>
              <a:rPr lang="en-US" altLang="en-US" sz="2800" b="1">
                <a:latin typeface="Arial Unicode MS" pitchFamily="34" charset="-128"/>
                <a:ea typeface="Arial Unicode MS" pitchFamily="34" charset="-128"/>
              </a:rPr>
              <a:t>(saves time and money)</a:t>
            </a:r>
          </a:p>
        </p:txBody>
      </p:sp>
      <p:pic>
        <p:nvPicPr>
          <p:cNvPr id="48131" name="Picture 3" descr="326005332_1114201600_0">
            <a:extLst>
              <a:ext uri="{FF2B5EF4-FFF2-40B4-BE49-F238E27FC236}">
                <a16:creationId xmlns:a16="http://schemas.microsoft.com/office/drawing/2014/main" id="{EB943BA0-BB0C-4CC7-BE6C-332B36039BA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9738" y="1828800"/>
            <a:ext cx="57229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119BDCE-036F-48DC-95B7-7DE0B7A4578F}"/>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dirty="0">
                <a:latin typeface="Arial Unicode MS" pitchFamily="34" charset="-128"/>
                <a:ea typeface="Arial Unicode MS" pitchFamily="34" charset="-128"/>
              </a:rPr>
              <a:t>Markets / Membership / Customers</a:t>
            </a:r>
          </a:p>
        </p:txBody>
      </p:sp>
      <p:sp>
        <p:nvSpPr>
          <p:cNvPr id="6147" name="Rectangle 3">
            <a:extLst>
              <a:ext uri="{FF2B5EF4-FFF2-40B4-BE49-F238E27FC236}">
                <a16:creationId xmlns:a16="http://schemas.microsoft.com/office/drawing/2014/main" id="{792B193E-A953-4027-8A99-9BC701D9349A}"/>
              </a:ext>
            </a:extLst>
          </p:cNvPr>
          <p:cNvSpPr>
            <a:spLocks noGrp="1" noChangeArrowheads="1"/>
          </p:cNvSpPr>
          <p:nvPr>
            <p:ph type="body" idx="1"/>
          </p:nvPr>
        </p:nvSpPr>
        <p:spPr/>
        <p:txBody>
          <a:bodyPr/>
          <a:lstStyle/>
          <a:p>
            <a:pPr marL="533400" indent="-533400" eaLnBrk="1" hangingPunct="1">
              <a:buFontTx/>
              <a:buNone/>
            </a:pPr>
            <a:r>
              <a:rPr lang="en-US" altLang="en-US" sz="2000" b="1" u="sng" dirty="0">
                <a:latin typeface="Arial" panose="020B0604020202020204" pitchFamily="34" charset="0"/>
              </a:rPr>
              <a:t>Markets</a:t>
            </a:r>
            <a:r>
              <a:rPr lang="en-US" altLang="en-US" sz="2000" b="1" dirty="0">
                <a:latin typeface="Arial" panose="020B0604020202020204" pitchFamily="34" charset="0"/>
              </a:rPr>
              <a:t>:</a:t>
            </a:r>
          </a:p>
          <a:p>
            <a:pPr marL="533400" indent="-533400" eaLnBrk="1" hangingPunct="1">
              <a:buFontTx/>
              <a:buNone/>
            </a:pPr>
            <a:r>
              <a:rPr lang="en-US" altLang="en-US" sz="2000" dirty="0">
                <a:latin typeface="Arial" panose="020B0604020202020204" pitchFamily="34" charset="0"/>
              </a:rPr>
              <a:t>Oil &amp; Gas, Petrochemical, Chemical, Biofuels, Automotive, Mining,</a:t>
            </a:r>
          </a:p>
          <a:p>
            <a:pPr marL="533400" indent="-533400" eaLnBrk="1" hangingPunct="1">
              <a:buFontTx/>
              <a:buNone/>
            </a:pPr>
            <a:r>
              <a:rPr lang="en-US" altLang="en-US" sz="2000" dirty="0">
                <a:latin typeface="Arial" panose="020B0604020202020204" pitchFamily="34" charset="0"/>
              </a:rPr>
              <a:t>Food &amp; Beverage, Storage Terminals, Paper, Plastics, Utilities</a:t>
            </a:r>
            <a:br>
              <a:rPr lang="en-US" altLang="en-US" sz="2000" dirty="0">
                <a:latin typeface="Arial" panose="020B0604020202020204" pitchFamily="34" charset="0"/>
              </a:rPr>
            </a:br>
            <a:endParaRPr lang="en-US" altLang="en-US" sz="2000" dirty="0">
              <a:latin typeface="Arial" panose="020B0604020202020204" pitchFamily="34" charset="0"/>
            </a:endParaRPr>
          </a:p>
          <a:p>
            <a:pPr marL="533400" indent="-533400" eaLnBrk="1" hangingPunct="1">
              <a:buFontTx/>
              <a:buNone/>
            </a:pPr>
            <a:r>
              <a:rPr lang="en-US" altLang="en-US" sz="2000" b="1" u="sng" dirty="0">
                <a:latin typeface="Arial" panose="020B0604020202020204" pitchFamily="34" charset="0"/>
              </a:rPr>
              <a:t>Members</a:t>
            </a:r>
            <a:r>
              <a:rPr lang="en-US" altLang="en-US" sz="2000" b="1" dirty="0">
                <a:latin typeface="Arial" panose="020B0604020202020204" pitchFamily="34" charset="0"/>
              </a:rPr>
              <a:t>:</a:t>
            </a:r>
          </a:p>
          <a:p>
            <a:pPr marL="533400" indent="-533400" eaLnBrk="1" hangingPunct="1">
              <a:buFontTx/>
              <a:buNone/>
            </a:pPr>
            <a:r>
              <a:rPr lang="en-US" altLang="en-US" sz="2000" dirty="0">
                <a:latin typeface="Arial" panose="020B0604020202020204" pitchFamily="34" charset="0"/>
              </a:rPr>
              <a:t>ILTA, Appruv, Avetta, BROWZ, ISNetworld</a:t>
            </a:r>
          </a:p>
          <a:p>
            <a:pPr marL="533400" indent="-533400" eaLnBrk="1" hangingPunct="1">
              <a:buFontTx/>
              <a:buNone/>
            </a:pPr>
            <a:endParaRPr lang="en-US" altLang="en-US" sz="2000" dirty="0">
              <a:latin typeface="Arial" panose="020B0604020202020204" pitchFamily="34" charset="0"/>
            </a:endParaRPr>
          </a:p>
          <a:p>
            <a:pPr marL="533400" indent="-533400" eaLnBrk="1" hangingPunct="1">
              <a:buFontTx/>
              <a:buNone/>
            </a:pPr>
            <a:endParaRPr lang="en-US" altLang="en-US" sz="2000" dirty="0">
              <a:latin typeface="Arial" panose="020B0604020202020204" pitchFamily="34" charset="0"/>
            </a:endParaRPr>
          </a:p>
          <a:p>
            <a:pPr marL="533400" indent="-533400" eaLnBrk="1" hangingPunct="1">
              <a:buFontTx/>
              <a:buNone/>
            </a:pPr>
            <a:r>
              <a:rPr lang="en-US" altLang="en-US" sz="2000" b="1" u="sng" dirty="0">
                <a:latin typeface="Arial" panose="020B0604020202020204" pitchFamily="34" charset="0"/>
              </a:rPr>
              <a:t>Major Customers</a:t>
            </a:r>
            <a:r>
              <a:rPr lang="en-US" altLang="en-US" sz="2000" b="1" dirty="0">
                <a:latin typeface="Arial" panose="020B0604020202020204" pitchFamily="34" charset="0"/>
              </a:rPr>
              <a:t>:</a:t>
            </a:r>
          </a:p>
          <a:p>
            <a:pPr marL="533400" indent="-533400" eaLnBrk="1" hangingPunct="1">
              <a:buFontTx/>
              <a:buNone/>
            </a:pPr>
            <a:r>
              <a:rPr lang="en-US" altLang="en-US" sz="2000" dirty="0">
                <a:latin typeface="Arial" panose="020B0604020202020204" pitchFamily="34" charset="0"/>
              </a:rPr>
              <a:t>Archer Daniels Midland, BP, HJ Heinz, Kinder Morgan</a:t>
            </a:r>
          </a:p>
          <a:p>
            <a:pPr marL="533400" indent="-533400" eaLnBrk="1" hangingPunct="1">
              <a:buNone/>
            </a:pPr>
            <a:r>
              <a:rPr lang="en-US" altLang="en-US" sz="2000" dirty="0">
                <a:latin typeface="Arial" panose="020B0604020202020204" pitchFamily="34" charset="0"/>
              </a:rPr>
              <a:t>Marathon Petroleum, Martin Gas, North Star/BlueScope Steel,</a:t>
            </a:r>
          </a:p>
          <a:p>
            <a:pPr marL="533400" indent="-533400" eaLnBrk="1" hangingPunct="1">
              <a:buFontTx/>
              <a:buNone/>
            </a:pPr>
            <a:r>
              <a:rPr lang="en-US" altLang="en-US" sz="2000" dirty="0">
                <a:latin typeface="Arial" panose="020B0604020202020204" pitchFamily="34" charset="0"/>
              </a:rPr>
              <a:t> Solae, Sunoco Logistics</a:t>
            </a:r>
          </a:p>
          <a:p>
            <a:pPr marL="533400" indent="-533400" eaLnBrk="1" hangingPunct="1">
              <a:buFontTx/>
              <a:buNone/>
            </a:pPr>
            <a:endParaRPr lang="en-US" altLang="en-US" sz="2000" dirty="0"/>
          </a:p>
        </p:txBody>
      </p:sp>
    </p:spTree>
  </p:cSld>
  <p:clrMapOvr>
    <a:masterClrMapping/>
  </p:clrMapOvr>
  <p:transition spd="slow" advClick="0" advTm="10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57105AB0-67CE-44FB-A2D5-8B29767B90BC}"/>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Martin Gas Modular Railcar Load Rack</a:t>
            </a:r>
          </a:p>
        </p:txBody>
      </p:sp>
      <p:pic>
        <p:nvPicPr>
          <p:cNvPr id="49155" name="Picture 3" descr="DSC00653">
            <a:extLst>
              <a:ext uri="{FF2B5EF4-FFF2-40B4-BE49-F238E27FC236}">
                <a16:creationId xmlns:a16="http://schemas.microsoft.com/office/drawing/2014/main" id="{2843EC53-1605-4651-96A2-C09B047B44D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77DCFEF-E80D-476F-A184-364CD9973349}"/>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Martin Gas Modular Railcar Load Rack</a:t>
            </a:r>
          </a:p>
        </p:txBody>
      </p:sp>
      <p:pic>
        <p:nvPicPr>
          <p:cNvPr id="50179" name="Picture 3" descr="DSC00646">
            <a:extLst>
              <a:ext uri="{FF2B5EF4-FFF2-40B4-BE49-F238E27FC236}">
                <a16:creationId xmlns:a16="http://schemas.microsoft.com/office/drawing/2014/main" id="{E275A9CA-5636-4AA8-B243-F6302A9CDE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DF9E9B55-1697-48C3-8BD8-0A2E2A3E1B41}"/>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rPr>
              <a:t>Modular Pipe Bridge - Iowa</a:t>
            </a:r>
          </a:p>
        </p:txBody>
      </p:sp>
      <p:pic>
        <p:nvPicPr>
          <p:cNvPr id="51203" name="Picture 6" descr="scan0001-1">
            <a:extLst>
              <a:ext uri="{FF2B5EF4-FFF2-40B4-BE49-F238E27FC236}">
                <a16:creationId xmlns:a16="http://schemas.microsoft.com/office/drawing/2014/main" id="{BC86BBE3-EF59-4B31-997D-0952ADAF1B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89100" y="1828800"/>
            <a:ext cx="5764213"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6DA94A1B-D1F4-4733-9F66-29301EDD107D}"/>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400" b="1">
                <a:latin typeface="Arial" panose="020B0604020202020204" pitchFamily="34" charset="0"/>
              </a:rPr>
              <a:t>Benefits of Modular Pipe System Technology – Less Risks</a:t>
            </a:r>
          </a:p>
        </p:txBody>
      </p:sp>
      <p:sp>
        <p:nvSpPr>
          <p:cNvPr id="52227" name="Rectangle 3">
            <a:extLst>
              <a:ext uri="{FF2B5EF4-FFF2-40B4-BE49-F238E27FC236}">
                <a16:creationId xmlns:a16="http://schemas.microsoft.com/office/drawing/2014/main" id="{2B2D3E1F-FB35-4560-B35D-256D001E57A7}"/>
              </a:ext>
            </a:extLst>
          </p:cNvPr>
          <p:cNvSpPr>
            <a:spLocks noGrp="1" noChangeArrowheads="1"/>
          </p:cNvSpPr>
          <p:nvPr>
            <p:ph type="body" idx="1"/>
          </p:nvPr>
        </p:nvSpPr>
        <p:spPr/>
        <p:txBody>
          <a:bodyPr/>
          <a:lstStyle/>
          <a:p>
            <a:pPr marL="609600" indent="-609600" eaLnBrk="1" hangingPunct="1">
              <a:buFont typeface="Wingdings" panose="05000000000000000000" pitchFamily="2" charset="2"/>
              <a:buAutoNum type="arabicPeriod"/>
            </a:pPr>
            <a:endParaRPr lang="en-US" altLang="en-US"/>
          </a:p>
          <a:p>
            <a:pPr marL="609600" indent="-609600" eaLnBrk="1" hangingPunct="1">
              <a:buFont typeface="Wingdings" panose="05000000000000000000" pitchFamily="2" charset="2"/>
              <a:buAutoNum type="arabicPeriod"/>
            </a:pPr>
            <a:r>
              <a:rPr lang="en-US" altLang="en-US" sz="2800"/>
              <a:t>Less welding on site</a:t>
            </a:r>
          </a:p>
          <a:p>
            <a:pPr marL="609600" indent="-609600" eaLnBrk="1" hangingPunct="1">
              <a:buFont typeface="Wingdings" panose="05000000000000000000" pitchFamily="2" charset="2"/>
              <a:buAutoNum type="arabicPeriod"/>
            </a:pPr>
            <a:r>
              <a:rPr lang="en-US" altLang="en-US" sz="2800"/>
              <a:t>Less labor required on site</a:t>
            </a:r>
          </a:p>
          <a:p>
            <a:pPr marL="609600" indent="-609600" eaLnBrk="1" hangingPunct="1">
              <a:buFont typeface="Wingdings" panose="05000000000000000000" pitchFamily="2" charset="2"/>
              <a:buAutoNum type="arabicPeriod"/>
            </a:pPr>
            <a:r>
              <a:rPr lang="en-US" altLang="en-US" sz="2800"/>
              <a:t>Less time to install</a:t>
            </a:r>
          </a:p>
          <a:p>
            <a:pPr marL="609600" indent="-609600" eaLnBrk="1" hangingPunct="1">
              <a:buFont typeface="Wingdings" panose="05000000000000000000" pitchFamily="2" charset="2"/>
              <a:buNone/>
            </a:pPr>
            <a:endParaRPr lang="en-US" altLang="en-US"/>
          </a:p>
          <a:p>
            <a:pPr marL="609600" indent="-609600" algn="ctr" eaLnBrk="1" hangingPunct="1">
              <a:buFont typeface="Wingdings" panose="05000000000000000000" pitchFamily="2" charset="2"/>
              <a:buNone/>
            </a:pPr>
            <a:r>
              <a:rPr lang="en-US" altLang="en-US" sz="2400"/>
              <a:t>(Each factor lowers the risk of on-site accidents)</a:t>
            </a:r>
          </a:p>
        </p:txBody>
      </p:sp>
    </p:spTree>
  </p:cSld>
  <p:clrMapOvr>
    <a:masterClrMapping/>
  </p:clrMapOvr>
  <p:transition spd="slow" advClick="0" advTm="10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6438C9F-4E87-46EC-A4ED-460F10503F61}"/>
              </a:ext>
            </a:extLst>
          </p:cNvPr>
          <p:cNvSpPr>
            <a:spLocks noGrp="1" noChangeArrowheads="1"/>
          </p:cNvSpPr>
          <p:nvPr>
            <p:ph type="title"/>
          </p:nvPr>
        </p:nvSpPr>
        <p:spPr>
          <a:noFill/>
        </p:spPr>
        <p:txBody>
          <a:bodyPr anchor="ctr" anchorCtr="1"/>
          <a:lstStyle/>
          <a:p>
            <a:pPr algn="ctr" eaLnBrk="1" hangingPunct="1"/>
            <a:r>
              <a:rPr lang="en-US" altLang="en-US" sz="2400" b="1">
                <a:latin typeface="Arial" panose="020B0604020202020204" pitchFamily="34" charset="0"/>
              </a:rPr>
              <a:t>Benefits of Modular Pipe System Technology – Less Delays</a:t>
            </a:r>
            <a:endParaRPr lang="en-US" altLang="en-US" sz="2400" b="1"/>
          </a:p>
        </p:txBody>
      </p:sp>
      <p:sp>
        <p:nvSpPr>
          <p:cNvPr id="53251" name="Rectangle 3">
            <a:extLst>
              <a:ext uri="{FF2B5EF4-FFF2-40B4-BE49-F238E27FC236}">
                <a16:creationId xmlns:a16="http://schemas.microsoft.com/office/drawing/2014/main" id="{FCA85B72-CCFC-434E-BFBB-F4D8E48CC650}"/>
              </a:ext>
            </a:extLst>
          </p:cNvPr>
          <p:cNvSpPr>
            <a:spLocks noGrp="1" noChangeArrowheads="1"/>
          </p:cNvSpPr>
          <p:nvPr>
            <p:ph type="body" idx="1"/>
          </p:nvPr>
        </p:nvSpPr>
        <p:spPr/>
        <p:txBody>
          <a:bodyPr/>
          <a:lstStyle/>
          <a:p>
            <a:pPr marL="609600" indent="-609600" eaLnBrk="1" hangingPunct="1">
              <a:buFont typeface="Wingdings" panose="05000000000000000000" pitchFamily="2" charset="2"/>
              <a:buAutoNum type="arabicPeriod"/>
            </a:pPr>
            <a:endParaRPr lang="en-US" altLang="en-US"/>
          </a:p>
          <a:p>
            <a:pPr marL="609600" indent="-609600" eaLnBrk="1" hangingPunct="1">
              <a:buFont typeface="Wingdings" panose="05000000000000000000" pitchFamily="2" charset="2"/>
              <a:buAutoNum type="arabicPeriod"/>
            </a:pPr>
            <a:r>
              <a:rPr lang="en-US" altLang="en-US" sz="2800"/>
              <a:t>Fewer skilled tradesmen required</a:t>
            </a:r>
          </a:p>
          <a:p>
            <a:pPr marL="609600" indent="-609600" eaLnBrk="1" hangingPunct="1">
              <a:buFont typeface="Wingdings" panose="05000000000000000000" pitchFamily="2" charset="2"/>
              <a:buAutoNum type="arabicPeriod"/>
            </a:pPr>
            <a:r>
              <a:rPr lang="en-US" altLang="en-US" sz="2800"/>
              <a:t>Less time needed to install</a:t>
            </a:r>
          </a:p>
          <a:p>
            <a:pPr marL="609600" indent="-609600" eaLnBrk="1" hangingPunct="1">
              <a:buFont typeface="Wingdings" panose="05000000000000000000" pitchFamily="2" charset="2"/>
              <a:buAutoNum type="arabicPeriod"/>
            </a:pPr>
            <a:r>
              <a:rPr lang="en-US" altLang="en-US" sz="2800"/>
              <a:t>Weather/Topography delays</a:t>
            </a:r>
          </a:p>
          <a:p>
            <a:pPr marL="609600" indent="-609600" eaLnBrk="1" hangingPunct="1">
              <a:buFont typeface="Wingdings" panose="05000000000000000000" pitchFamily="2" charset="2"/>
              <a:buAutoNum type="arabicPeriod"/>
            </a:pPr>
            <a:r>
              <a:rPr lang="en-US" altLang="en-US" sz="2800"/>
              <a:t>Better quality control due to ergonomics</a:t>
            </a:r>
          </a:p>
          <a:p>
            <a:pPr marL="609600" indent="-609600" algn="ctr" eaLnBrk="1" hangingPunct="1">
              <a:buFont typeface="Wingdings" panose="05000000000000000000" pitchFamily="2" charset="2"/>
              <a:buNone/>
            </a:pPr>
            <a:endParaRPr lang="en-US" altLang="en-US" sz="2800"/>
          </a:p>
          <a:p>
            <a:pPr marL="609600" indent="-609600" algn="ctr" eaLnBrk="1" hangingPunct="1">
              <a:buFont typeface="Wingdings" panose="05000000000000000000" pitchFamily="2" charset="2"/>
              <a:buNone/>
            </a:pPr>
            <a:r>
              <a:rPr lang="en-US" altLang="en-US" sz="2400"/>
              <a:t>(Each factor reduces the risk of production delay)</a:t>
            </a:r>
          </a:p>
        </p:txBody>
      </p:sp>
    </p:spTree>
  </p:cSld>
  <p:clrMapOvr>
    <a:masterClrMapping/>
  </p:clrMapOvr>
  <p:transition spd="slow" advClick="0" advTm="10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48C95DAC-0B90-4D53-B03D-7D40DB980D0B}"/>
              </a:ext>
            </a:extLst>
          </p:cNvPr>
          <p:cNvSpPr>
            <a:spLocks noGrp="1"/>
          </p:cNvSpPr>
          <p:nvPr>
            <p:ph type="title"/>
          </p:nvPr>
        </p:nvSpPr>
        <p:spPr/>
        <p:txBody>
          <a:bodyPr/>
          <a:lstStyle/>
          <a:p>
            <a:r>
              <a:rPr lang="en-US" altLang="en-US"/>
              <a:t>What we do well….</a:t>
            </a:r>
          </a:p>
        </p:txBody>
      </p:sp>
      <p:sp>
        <p:nvSpPr>
          <p:cNvPr id="3" name="Content Placeholder 2">
            <a:extLst>
              <a:ext uri="{FF2B5EF4-FFF2-40B4-BE49-F238E27FC236}">
                <a16:creationId xmlns:a16="http://schemas.microsoft.com/office/drawing/2014/main" id="{0DF08BED-C118-4CB5-BBB7-98D0CDDD9A9B}"/>
              </a:ext>
            </a:extLst>
          </p:cNvPr>
          <p:cNvSpPr>
            <a:spLocks noGrp="1"/>
          </p:cNvSpPr>
          <p:nvPr>
            <p:ph idx="1"/>
          </p:nvPr>
        </p:nvSpPr>
        <p:spPr>
          <a:xfrm>
            <a:off x="457200" y="1828800"/>
            <a:ext cx="8229600" cy="4876800"/>
          </a:xfrm>
        </p:spPr>
        <p:txBody>
          <a:bodyPr/>
          <a:lstStyle/>
          <a:p>
            <a:pPr>
              <a:defRPr/>
            </a:pPr>
            <a:r>
              <a:rPr lang="en-US" sz="1800" b="1" dirty="0"/>
              <a:t>1. FIELD INSTALLATION</a:t>
            </a:r>
          </a:p>
          <a:p>
            <a:pPr lvl="1">
              <a:defRPr/>
            </a:pPr>
            <a:r>
              <a:rPr lang="en-US" sz="1600" dirty="0"/>
              <a:t>Erecting Safe Access Equipment</a:t>
            </a:r>
          </a:p>
          <a:p>
            <a:pPr lvl="1">
              <a:defRPr/>
            </a:pPr>
            <a:r>
              <a:rPr lang="en-US" sz="1600" dirty="0"/>
              <a:t>Setting Process Equipment and Tanks</a:t>
            </a:r>
          </a:p>
          <a:p>
            <a:pPr lvl="1">
              <a:defRPr/>
            </a:pPr>
            <a:r>
              <a:rPr lang="en-US" sz="1600" dirty="0"/>
              <a:t>Structural Steel Assemblies</a:t>
            </a:r>
          </a:p>
          <a:p>
            <a:pPr lvl="1">
              <a:defRPr/>
            </a:pPr>
            <a:r>
              <a:rPr lang="en-US" sz="1600" dirty="0"/>
              <a:t>Piping -  ASME Code</a:t>
            </a:r>
          </a:p>
          <a:p>
            <a:pPr marL="471487" lvl="1" indent="0">
              <a:buFont typeface="Wingdings" panose="05000000000000000000" pitchFamily="2" charset="2"/>
              <a:buNone/>
              <a:defRPr/>
            </a:pPr>
            <a:endParaRPr lang="en-US" sz="1400" dirty="0"/>
          </a:p>
          <a:p>
            <a:pPr marL="471487" lvl="1" indent="0">
              <a:buFont typeface="Wingdings" panose="05000000000000000000" pitchFamily="2" charset="2"/>
              <a:buNone/>
              <a:defRPr/>
            </a:pPr>
            <a:r>
              <a:rPr lang="en-US" sz="1800" b="1" dirty="0"/>
              <a:t>2. FABRICATION</a:t>
            </a:r>
          </a:p>
          <a:p>
            <a:pPr lvl="1">
              <a:defRPr/>
            </a:pPr>
            <a:r>
              <a:rPr lang="en-US" sz="1600" dirty="0"/>
              <a:t>Safe Access Equipment</a:t>
            </a:r>
          </a:p>
          <a:p>
            <a:pPr lvl="1">
              <a:defRPr/>
            </a:pPr>
            <a:r>
              <a:rPr lang="en-US" sz="1600" dirty="0"/>
              <a:t>Structural Steel, Aluminum, and Stainless Steel</a:t>
            </a:r>
          </a:p>
          <a:p>
            <a:pPr lvl="1">
              <a:defRPr/>
            </a:pPr>
            <a:r>
              <a:rPr lang="en-US" sz="1600" dirty="0"/>
              <a:t>Pipe Fabrication</a:t>
            </a:r>
          </a:p>
          <a:p>
            <a:pPr lvl="1">
              <a:defRPr/>
            </a:pPr>
            <a:r>
              <a:rPr lang="en-US" sz="1600" dirty="0"/>
              <a:t>Skids</a:t>
            </a:r>
          </a:p>
          <a:p>
            <a:pPr marL="471487" lvl="1" indent="0">
              <a:buFont typeface="Wingdings" panose="05000000000000000000" pitchFamily="2" charset="2"/>
              <a:buNone/>
              <a:defRPr/>
            </a:pPr>
            <a:r>
              <a:rPr lang="en-US" sz="1600" dirty="0"/>
              <a:t>	</a:t>
            </a:r>
          </a:p>
          <a:p>
            <a:pPr marL="471487" lvl="1" indent="0">
              <a:buFont typeface="Wingdings" panose="05000000000000000000" pitchFamily="2" charset="2"/>
              <a:buNone/>
              <a:defRPr/>
            </a:pPr>
            <a:r>
              <a:rPr lang="en-US" sz="1800" b="1" dirty="0"/>
              <a:t>3. HYBRID</a:t>
            </a:r>
          </a:p>
          <a:p>
            <a:pPr lvl="1">
              <a:defRPr/>
            </a:pPr>
            <a:r>
              <a:rPr lang="en-US" sz="1600" dirty="0"/>
              <a:t>Modular Structural and Pipe Systems -  Fabrication and Installation</a:t>
            </a:r>
          </a:p>
          <a:p>
            <a:pPr lvl="1">
              <a:defRPr/>
            </a:pPr>
            <a:r>
              <a:rPr lang="en-US" sz="1600" dirty="0"/>
              <a:t>Pipe and Pump Skid Systems -  Fabrication and Installation</a:t>
            </a:r>
          </a:p>
          <a:p>
            <a:pPr lvl="1">
              <a:defRPr/>
            </a:pPr>
            <a:r>
              <a:rPr lang="en-US" sz="1600" dirty="0"/>
              <a:t>TRAVEL</a:t>
            </a:r>
            <a:r>
              <a:rPr lang="en-US" sz="1600" b="1" dirty="0"/>
              <a:t> – </a:t>
            </a:r>
            <a:r>
              <a:rPr lang="en-US" sz="1600" dirty="0"/>
              <a:t>Site-to-Site with effectively consistent team members.</a:t>
            </a:r>
            <a:endParaRPr lang="en-US" sz="1600" b="1" dirty="0"/>
          </a:p>
          <a:p>
            <a:pPr marL="471487" lvl="1" indent="0">
              <a:buFont typeface="Wingdings" panose="05000000000000000000" pitchFamily="2" charset="2"/>
              <a:buNone/>
              <a:defRPr/>
            </a:pPr>
            <a:endParaRPr lang="en-US" sz="1600" dirty="0"/>
          </a:p>
          <a:p>
            <a:pPr marL="471487" lvl="1" indent="0">
              <a:buFont typeface="Wingdings" panose="05000000000000000000" pitchFamily="2" charset="2"/>
              <a:buNone/>
              <a:defRPr/>
            </a:pPr>
            <a:endParaRPr lang="en-US" sz="1800" dirty="0"/>
          </a:p>
          <a:p>
            <a:pPr marL="471487" lvl="1" indent="0">
              <a:buFont typeface="Wingdings" panose="05000000000000000000" pitchFamily="2" charset="2"/>
              <a:buNone/>
              <a:defRPr/>
            </a:pPr>
            <a:endParaRPr lang="en-US" sz="1800" dirty="0"/>
          </a:p>
          <a:p>
            <a:pPr marL="471487" lvl="1" indent="0">
              <a:buFont typeface="Wingdings" panose="05000000000000000000" pitchFamily="2" charset="2"/>
              <a:buNone/>
              <a:defRPr/>
            </a:pPr>
            <a:r>
              <a:rPr lang="en-US" sz="1800" b="1" dirty="0"/>
              <a:t>	</a:t>
            </a:r>
            <a:endParaRPr lang="en-US" sz="2400" b="1" dirty="0"/>
          </a:p>
        </p:txBody>
      </p:sp>
      <p:pic>
        <p:nvPicPr>
          <p:cNvPr id="55300" name="Picture 1">
            <a:extLst>
              <a:ext uri="{FF2B5EF4-FFF2-40B4-BE49-F238E27FC236}">
                <a16:creationId xmlns:a16="http://schemas.microsoft.com/office/drawing/2014/main" id="{0A210AC6-F4DD-421D-B29D-1E96E2C62CFB}"/>
              </a:ext>
            </a:extLst>
          </p:cNvPr>
          <p:cNvPicPr>
            <a:picLocks noChangeAspect="1"/>
          </p:cNvPicPr>
          <p:nvPr/>
        </p:nvPicPr>
        <p:blipFill rotWithShape="1">
          <a:blip r:embed="rId2">
            <a:extLst>
              <a:ext uri="{28A0092B-C50C-407E-A947-70E740481C1C}">
                <a14:useLocalDpi xmlns:a14="http://schemas.microsoft.com/office/drawing/2010/main" val="0"/>
              </a:ext>
            </a:extLst>
          </a:blip>
          <a:srcRect t="26848" b="29713"/>
          <a:stretch/>
        </p:blipFill>
        <p:spPr bwMode="auto">
          <a:xfrm>
            <a:off x="6140449" y="533400"/>
            <a:ext cx="263128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F01BB31F-DEB8-4FAA-96EC-6B11609572E3}"/>
              </a:ext>
            </a:extLst>
          </p:cNvPr>
          <p:cNvSpPr>
            <a:spLocks noGrp="1"/>
          </p:cNvSpPr>
          <p:nvPr>
            <p:ph type="title"/>
          </p:nvPr>
        </p:nvSpPr>
        <p:spPr>
          <a:xfrm>
            <a:off x="460917" y="734122"/>
            <a:ext cx="8229600" cy="838200"/>
          </a:xfrm>
        </p:spPr>
        <p:txBody>
          <a:bodyPr/>
          <a:lstStyle/>
          <a:p>
            <a:r>
              <a:rPr lang="en-US" altLang="en-US" dirty="0"/>
              <a:t>Where we </a:t>
            </a:r>
            <a:r>
              <a:rPr lang="en-US" altLang="en-US" dirty="0" err="1"/>
              <a:t>excell</a:t>
            </a:r>
            <a:r>
              <a:rPr lang="en-US" altLang="en-US" dirty="0"/>
              <a:t>…..</a:t>
            </a:r>
          </a:p>
        </p:txBody>
      </p:sp>
      <p:sp>
        <p:nvSpPr>
          <p:cNvPr id="56323" name="Content Placeholder 2">
            <a:extLst>
              <a:ext uri="{FF2B5EF4-FFF2-40B4-BE49-F238E27FC236}">
                <a16:creationId xmlns:a16="http://schemas.microsoft.com/office/drawing/2014/main" id="{348971DE-763A-42C6-9B40-AA6E9BD8263A}"/>
              </a:ext>
            </a:extLst>
          </p:cNvPr>
          <p:cNvSpPr>
            <a:spLocks noGrp="1"/>
          </p:cNvSpPr>
          <p:nvPr>
            <p:ph idx="1"/>
          </p:nvPr>
        </p:nvSpPr>
        <p:spPr>
          <a:xfrm>
            <a:off x="460917" y="1702420"/>
            <a:ext cx="8229600" cy="4800600"/>
          </a:xfrm>
        </p:spPr>
        <p:txBody>
          <a:bodyPr/>
          <a:lstStyle/>
          <a:p>
            <a:r>
              <a:rPr lang="en-US" altLang="en-US" b="1" dirty="0"/>
              <a:t>Loading/Unloading of Liquids To/From Railcars, Trucks, and Tank Farms.</a:t>
            </a:r>
          </a:p>
          <a:p>
            <a:endParaRPr lang="en-US" altLang="en-US" sz="2400" dirty="0"/>
          </a:p>
          <a:p>
            <a:r>
              <a:rPr lang="en-US" altLang="en-US" sz="2000" b="1" dirty="0"/>
              <a:t>COMPANY HIGHLIGHTS:</a:t>
            </a:r>
          </a:p>
          <a:p>
            <a:pPr lvl="1"/>
            <a:r>
              <a:rPr lang="en-US" altLang="en-US" sz="2000" dirty="0"/>
              <a:t>Nationally recognized expert with over 38 years of experience in Truck and Railcar Loading/Unloading</a:t>
            </a:r>
          </a:p>
          <a:p>
            <a:pPr lvl="1"/>
            <a:r>
              <a:rPr lang="en-US" altLang="en-US" sz="2000" dirty="0"/>
              <a:t>Design Services</a:t>
            </a:r>
          </a:p>
          <a:p>
            <a:pPr lvl="1"/>
            <a:r>
              <a:rPr lang="en-US" altLang="en-US" sz="2000" dirty="0"/>
              <a:t>Structural Steel Erection</a:t>
            </a:r>
          </a:p>
          <a:p>
            <a:pPr lvl="1"/>
            <a:r>
              <a:rPr lang="en-US" altLang="en-US" sz="2000" dirty="0"/>
              <a:t>Steel and Aluminum Fabrication</a:t>
            </a:r>
          </a:p>
          <a:p>
            <a:pPr lvl="1"/>
            <a:r>
              <a:rPr lang="en-US" altLang="en-US" sz="2000" dirty="0"/>
              <a:t>Non-Union Labor</a:t>
            </a:r>
          </a:p>
          <a:p>
            <a:pPr lvl="1"/>
            <a:r>
              <a:rPr lang="en-US" altLang="en-US" sz="2000" dirty="0"/>
              <a:t>Coast to Coast USA</a:t>
            </a:r>
          </a:p>
          <a:p>
            <a:pPr lvl="1"/>
            <a:endParaRPr lang="en-US" altLang="en-US" sz="2000" dirty="0"/>
          </a:p>
        </p:txBody>
      </p:sp>
      <p:pic>
        <p:nvPicPr>
          <p:cNvPr id="56324" name="Picture 1">
            <a:extLst>
              <a:ext uri="{FF2B5EF4-FFF2-40B4-BE49-F238E27FC236}">
                <a16:creationId xmlns:a16="http://schemas.microsoft.com/office/drawing/2014/main" id="{65584230-B89D-4AC2-AB62-4F991CDFE3EB}"/>
              </a:ext>
            </a:extLst>
          </p:cNvPr>
          <p:cNvPicPr>
            <a:picLocks noChangeAspect="1"/>
          </p:cNvPicPr>
          <p:nvPr/>
        </p:nvPicPr>
        <p:blipFill rotWithShape="1">
          <a:blip r:embed="rId2">
            <a:extLst>
              <a:ext uri="{28A0092B-C50C-407E-A947-70E740481C1C}">
                <a14:useLocalDpi xmlns:a14="http://schemas.microsoft.com/office/drawing/2010/main" val="0"/>
              </a:ext>
            </a:extLst>
          </a:blip>
          <a:srcRect t="28689" b="29668"/>
          <a:stretch/>
        </p:blipFill>
        <p:spPr bwMode="auto">
          <a:xfrm>
            <a:off x="6090357" y="609600"/>
            <a:ext cx="274479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EE24E2C-FE72-4154-862A-9112D0650791}"/>
              </a:ext>
            </a:extLst>
          </p:cNvPr>
          <p:cNvSpPr>
            <a:spLocks noGrp="1" noChangeArrowheads="1"/>
          </p:cNvSpPr>
          <p:nvPr>
            <p:ph type="ctrTitle"/>
          </p:nvPr>
        </p:nvSpPr>
        <p:spPr>
          <a:xfrm>
            <a:off x="914400" y="1344613"/>
            <a:ext cx="7696200" cy="2057400"/>
          </a:xfrm>
          <a:noFill/>
        </p:spPr>
        <p:txBody>
          <a:bodyPr anchor="ctr" anchorCtr="1"/>
          <a:lstStyle/>
          <a:p>
            <a:pPr algn="ctr" eaLnBrk="1" hangingPunct="1"/>
            <a:r>
              <a:rPr lang="en-US" altLang="en-US"/>
              <a:t> </a:t>
            </a:r>
          </a:p>
        </p:txBody>
      </p:sp>
      <p:sp>
        <p:nvSpPr>
          <p:cNvPr id="54275" name="Rectangle 3">
            <a:extLst>
              <a:ext uri="{FF2B5EF4-FFF2-40B4-BE49-F238E27FC236}">
                <a16:creationId xmlns:a16="http://schemas.microsoft.com/office/drawing/2014/main" id="{6B6DB1F5-55AA-4668-BC25-08C349BD2579}"/>
              </a:ext>
            </a:extLst>
          </p:cNvPr>
          <p:cNvSpPr>
            <a:spLocks noGrp="1" noChangeArrowheads="1"/>
          </p:cNvSpPr>
          <p:nvPr>
            <p:ph type="subTitle" idx="1"/>
          </p:nvPr>
        </p:nvSpPr>
        <p:spPr/>
        <p:txBody>
          <a:bodyPr/>
          <a:lstStyle/>
          <a:p>
            <a:pPr eaLnBrk="1" hangingPunct="1">
              <a:lnSpc>
                <a:spcPct val="90000"/>
              </a:lnSpc>
            </a:pPr>
            <a:r>
              <a:rPr lang="en-US" altLang="en-US" sz="2000" dirty="0">
                <a:latin typeface="Arial" panose="020B0604020202020204" pitchFamily="34" charset="0"/>
              </a:rPr>
              <a:t>For questions or comments, please contact</a:t>
            </a:r>
          </a:p>
          <a:p>
            <a:pPr eaLnBrk="1" hangingPunct="1">
              <a:lnSpc>
                <a:spcPct val="90000"/>
              </a:lnSpc>
            </a:pPr>
            <a:r>
              <a:rPr lang="en-US" altLang="en-US" sz="2000" b="1" i="1" dirty="0">
                <a:latin typeface="Arial" panose="020B0604020202020204" pitchFamily="34" charset="0"/>
              </a:rPr>
              <a:t>Leonard Bullard</a:t>
            </a:r>
          </a:p>
          <a:p>
            <a:pPr eaLnBrk="1" hangingPunct="1">
              <a:lnSpc>
                <a:spcPct val="90000"/>
              </a:lnSpc>
            </a:pPr>
            <a:r>
              <a:rPr lang="en-US" altLang="en-US" sz="2000" dirty="0">
                <a:latin typeface="Arial" panose="020B0604020202020204" pitchFamily="34" charset="0"/>
              </a:rPr>
              <a:t>VP</a:t>
            </a:r>
          </a:p>
          <a:p>
            <a:pPr eaLnBrk="1" hangingPunct="1">
              <a:lnSpc>
                <a:spcPct val="90000"/>
              </a:lnSpc>
            </a:pPr>
            <a:r>
              <a:rPr lang="en-US" altLang="en-US" sz="2000" dirty="0">
                <a:latin typeface="Arial" panose="020B0604020202020204" pitchFamily="34" charset="0"/>
              </a:rPr>
              <a:t>Bullard Company</a:t>
            </a:r>
          </a:p>
          <a:p>
            <a:pPr eaLnBrk="1" hangingPunct="1">
              <a:lnSpc>
                <a:spcPct val="90000"/>
              </a:lnSpc>
            </a:pPr>
            <a:r>
              <a:rPr lang="en-US" altLang="en-US" sz="2000" dirty="0">
                <a:latin typeface="Arial" panose="020B0604020202020204" pitchFamily="34" charset="0"/>
              </a:rPr>
              <a:t>Phone: 419-841-8775</a:t>
            </a:r>
          </a:p>
          <a:p>
            <a:pPr eaLnBrk="1" hangingPunct="1">
              <a:lnSpc>
                <a:spcPct val="90000"/>
              </a:lnSpc>
            </a:pPr>
            <a:r>
              <a:rPr lang="en-US" altLang="en-US" sz="2000" dirty="0">
                <a:latin typeface="Arial" panose="020B0604020202020204" pitchFamily="34" charset="0"/>
              </a:rPr>
              <a:t>lbullard3@bullardeng.com</a:t>
            </a:r>
          </a:p>
        </p:txBody>
      </p:sp>
      <p:pic>
        <p:nvPicPr>
          <p:cNvPr id="54276" name="Picture 1">
            <a:extLst>
              <a:ext uri="{FF2B5EF4-FFF2-40B4-BE49-F238E27FC236}">
                <a16:creationId xmlns:a16="http://schemas.microsoft.com/office/drawing/2014/main" id="{DBDBD440-F32E-451D-8D51-633607E11800}"/>
              </a:ext>
            </a:extLst>
          </p:cNvPr>
          <p:cNvPicPr>
            <a:picLocks noChangeAspect="1"/>
          </p:cNvPicPr>
          <p:nvPr/>
        </p:nvPicPr>
        <p:blipFill rotWithShape="1">
          <a:blip r:embed="rId3">
            <a:extLst>
              <a:ext uri="{28A0092B-C50C-407E-A947-70E740481C1C}">
                <a14:useLocalDpi xmlns:a14="http://schemas.microsoft.com/office/drawing/2010/main" val="0"/>
              </a:ext>
            </a:extLst>
          </a:blip>
          <a:srcRect t="18591" b="19871"/>
          <a:stretch/>
        </p:blipFill>
        <p:spPr bwMode="auto">
          <a:xfrm>
            <a:off x="2503090" y="1033191"/>
            <a:ext cx="4137819"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A09B72CA-E3EA-4A2F-AAFE-A07E4EAD18E0}"/>
              </a:ext>
            </a:extLst>
          </p:cNvPr>
          <p:cNvSpPr>
            <a:spLocks noGrp="1" noChangeArrowheads="1"/>
          </p:cNvSpPr>
          <p:nvPr>
            <p:ph type="subTitle" idx="1"/>
          </p:nvPr>
        </p:nvSpPr>
        <p:spPr>
          <a:xfrm>
            <a:off x="762000" y="3733800"/>
            <a:ext cx="7696200" cy="2057400"/>
          </a:xfrm>
        </p:spPr>
        <p:txBody>
          <a:bodyPr/>
          <a:lstStyle/>
          <a:p>
            <a:pPr eaLnBrk="1" hangingPunct="1"/>
            <a:r>
              <a:rPr lang="en-US" altLang="en-US" sz="2000" b="1" dirty="0">
                <a:latin typeface="Arial" panose="020B0604020202020204" pitchFamily="34" charset="0"/>
              </a:rPr>
              <a:t>STRUCTURAL STEEL FABRICATED PRODUCTS</a:t>
            </a:r>
          </a:p>
          <a:p>
            <a:pPr algn="l" eaLnBrk="1" hangingPunct="1"/>
            <a:r>
              <a:rPr lang="en-US" altLang="en-US" sz="1800" dirty="0">
                <a:latin typeface="Arial" panose="020B0604020202020204" pitchFamily="34" charset="0"/>
              </a:rPr>
              <a:t>Bullard Company’s line of fabricated products include fall protection equipment, access platforms, ladders, safety stairs, loading racks and equipment platforms. Our products are designed and built from the perspective of 30+ years of fall protection, liquid loading, and construction experience.  All welding is to AWS standards.</a:t>
            </a:r>
          </a:p>
        </p:txBody>
      </p:sp>
      <p:pic>
        <p:nvPicPr>
          <p:cNvPr id="14339" name="Picture 2">
            <a:extLst>
              <a:ext uri="{FF2B5EF4-FFF2-40B4-BE49-F238E27FC236}">
                <a16:creationId xmlns:a16="http://schemas.microsoft.com/office/drawing/2014/main" id="{E1CC2E3E-6BD9-4830-9ECC-AB5E1BB080D7}"/>
              </a:ext>
            </a:extLst>
          </p:cNvPr>
          <p:cNvPicPr>
            <a:picLocks noChangeAspect="1"/>
          </p:cNvPicPr>
          <p:nvPr/>
        </p:nvPicPr>
        <p:blipFill rotWithShape="1">
          <a:blip r:embed="rId3">
            <a:extLst>
              <a:ext uri="{28A0092B-C50C-407E-A947-70E740481C1C}">
                <a14:useLocalDpi xmlns:a14="http://schemas.microsoft.com/office/drawing/2010/main" val="0"/>
              </a:ext>
            </a:extLst>
          </a:blip>
          <a:srcRect t="23542" b="27042"/>
          <a:stretch/>
        </p:blipFill>
        <p:spPr bwMode="auto">
          <a:xfrm>
            <a:off x="2181914" y="1094679"/>
            <a:ext cx="4780171"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A2BEE90C-7BBC-43A9-9C92-20465CA0F24C}"/>
              </a:ext>
            </a:extLst>
          </p:cNvPr>
          <p:cNvPicPr>
            <a:picLocks noChangeAspect="1"/>
          </p:cNvPicPr>
          <p:nvPr/>
        </p:nvPicPr>
        <p:blipFill rotWithShape="1">
          <a:blip r:embed="rId3">
            <a:extLst>
              <a:ext uri="{28A0092B-C50C-407E-A947-70E740481C1C}">
                <a14:useLocalDpi xmlns:a14="http://schemas.microsoft.com/office/drawing/2010/main" val="0"/>
              </a:ext>
            </a:extLst>
          </a:blip>
          <a:srcRect t="23542" b="27042"/>
          <a:stretch/>
        </p:blipFill>
        <p:spPr bwMode="auto">
          <a:xfrm>
            <a:off x="2181914" y="1066800"/>
            <a:ext cx="4780171"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D2596DE-8223-46DF-B164-FBBD98D3A4EC}"/>
              </a:ext>
            </a:extLst>
          </p:cNvPr>
          <p:cNvSpPr>
            <a:spLocks noGrp="1" noChangeArrowheads="1"/>
          </p:cNvSpPr>
          <p:nvPr>
            <p:ph type="title"/>
          </p:nvPr>
        </p:nvSpPr>
        <p:spPr>
          <a:noFill/>
        </p:spPr>
        <p:txBody>
          <a:bodyPr anchor="ctr" anchorCtr="1"/>
          <a:lstStyle/>
          <a:p>
            <a:pPr algn="ctr" eaLnBrk="1" hangingPunct="1"/>
            <a:r>
              <a:rPr lang="en-US" altLang="en-US" sz="2800" b="1" dirty="0">
                <a:latin typeface="Arial Unicode MS" pitchFamily="34" charset="-128"/>
                <a:ea typeface="Arial Unicode MS" pitchFamily="34" charset="-128"/>
              </a:rPr>
              <a:t>Fabricated Products – Railcar Loading Rack</a:t>
            </a:r>
          </a:p>
        </p:txBody>
      </p:sp>
      <p:pic>
        <p:nvPicPr>
          <p:cNvPr id="22531" name="Picture 3">
            <a:extLst>
              <a:ext uri="{FF2B5EF4-FFF2-40B4-BE49-F238E27FC236}">
                <a16:creationId xmlns:a16="http://schemas.microsoft.com/office/drawing/2014/main" id="{08C8D58D-4563-43A5-A92F-FAFD3186EF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p:blipFill>
        <p:spPr>
          <a:xfrm>
            <a:off x="1703388" y="2065283"/>
            <a:ext cx="5735637" cy="38291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D2596DE-8223-46DF-B164-FBBD98D3A4EC}"/>
              </a:ext>
            </a:extLst>
          </p:cNvPr>
          <p:cNvSpPr>
            <a:spLocks noGrp="1" noChangeArrowheads="1"/>
          </p:cNvSpPr>
          <p:nvPr>
            <p:ph type="title"/>
          </p:nvPr>
        </p:nvSpPr>
        <p:spPr>
          <a:noFill/>
        </p:spPr>
        <p:txBody>
          <a:bodyPr anchor="ctr" anchorCtr="1"/>
          <a:lstStyle/>
          <a:p>
            <a:pPr algn="ctr" eaLnBrk="1" hangingPunct="1"/>
            <a:r>
              <a:rPr lang="en-US" altLang="en-US" sz="2800" b="1">
                <a:latin typeface="Arial Unicode MS" pitchFamily="34" charset="-128"/>
                <a:ea typeface="Arial Unicode MS" pitchFamily="34" charset="-128"/>
              </a:rPr>
              <a:t>Fabricated Products – Railcar Single Pedestal Access Platform With Safety Bridge</a:t>
            </a:r>
          </a:p>
        </p:txBody>
      </p:sp>
      <p:pic>
        <p:nvPicPr>
          <p:cNvPr id="22531" name="Picture 3" descr="P5130069">
            <a:extLst>
              <a:ext uri="{FF2B5EF4-FFF2-40B4-BE49-F238E27FC236}">
                <a16:creationId xmlns:a16="http://schemas.microsoft.com/office/drawing/2014/main" id="{08C8D58D-4563-43A5-A92F-FAFD3186EF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0988329"/>
      </p:ext>
    </p:extLst>
  </p:cSld>
  <p:clrMapOvr>
    <a:masterClrMapping/>
  </p:clrMapOvr>
  <p:transition spd="slow"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72D205D6-F0FE-43CE-9791-C7F6E52B6A34}"/>
              </a:ext>
            </a:extLst>
          </p:cNvPr>
          <p:cNvSpPr>
            <a:spLocks noGrp="1" noChangeArrowheads="1"/>
          </p:cNvSpPr>
          <p:nvPr>
            <p:ph type="title"/>
          </p:nvPr>
        </p:nvSpPr>
        <p:spPr>
          <a:xfrm>
            <a:off x="457200" y="533400"/>
            <a:ext cx="8229600" cy="1219200"/>
          </a:xfrm>
          <a:noFill/>
        </p:spPr>
        <p:txBody>
          <a:bodyPr anchor="ctr" anchorCtr="1"/>
          <a:lstStyle/>
          <a:p>
            <a:pPr algn="ctr" eaLnBrk="1" hangingPunct="1"/>
            <a:r>
              <a:rPr lang="en-US" altLang="en-US" sz="2800" b="1">
                <a:latin typeface="Arial Unicode MS" pitchFamily="34" charset="-128"/>
                <a:ea typeface="Arial Unicode MS" pitchFamily="34" charset="-128"/>
              </a:rPr>
              <a:t>Single Pedestal 12 Position Railcar Loading Rack</a:t>
            </a:r>
          </a:p>
        </p:txBody>
      </p:sp>
      <p:pic>
        <p:nvPicPr>
          <p:cNvPr id="24579" name="Picture 6" descr="Picture 153">
            <a:extLst>
              <a:ext uri="{FF2B5EF4-FFF2-40B4-BE49-F238E27FC236}">
                <a16:creationId xmlns:a16="http://schemas.microsoft.com/office/drawing/2014/main" id="{F2006B50-D367-4B5A-8393-5AAE019FE2D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03388" y="1828800"/>
            <a:ext cx="5735637" cy="430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5000"/>
</p:sld>
</file>

<file path=ppt/theme/theme1.xml><?xml version="1.0" encoding="utf-8"?>
<a:theme xmlns:a="http://schemas.openxmlformats.org/drawingml/2006/main" name="Quadrant">
  <a:themeElements>
    <a:clrScheme name="Quadrant 10">
      <a:dk1>
        <a:srgbClr val="000000"/>
      </a:dk1>
      <a:lt1>
        <a:srgbClr val="FFFFFF"/>
      </a:lt1>
      <a:dk2>
        <a:srgbClr val="000000"/>
      </a:dk2>
      <a:lt2>
        <a:srgbClr val="FFFFFF"/>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fontScheme name="Quadr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000000"/>
        </a:dk2>
        <a:lt2>
          <a:srgbClr val="FFFFFF"/>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5864</TotalTime>
  <Words>2049</Words>
  <Application>Microsoft Office PowerPoint</Application>
  <PresentationFormat>On-screen Show (4:3)</PresentationFormat>
  <Paragraphs>287</Paragraphs>
  <Slides>57</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Arial</vt:lpstr>
      <vt:lpstr>Arial Unicode MS</vt:lpstr>
      <vt:lpstr>Times New Roman</vt:lpstr>
      <vt:lpstr>Wingdings</vt:lpstr>
      <vt:lpstr>Quadrant</vt:lpstr>
      <vt:lpstr>PowerPoint Presentation</vt:lpstr>
      <vt:lpstr>BULLARD COMPANY Bullard Company is certified as a Women’s Business Enterprise (WBE) </vt:lpstr>
      <vt:lpstr>BULLARD COMPANY Bullard Company is certified as a Minority Business Enterprise(MBE) </vt:lpstr>
      <vt:lpstr>Bullard Company’s Products &amp; Services Core Competencies</vt:lpstr>
      <vt:lpstr>Markets / Membership / Customers</vt:lpstr>
      <vt:lpstr>PowerPoint Presentation</vt:lpstr>
      <vt:lpstr>Fabricated Products – Railcar Loading Rack</vt:lpstr>
      <vt:lpstr>Fabricated Products – Railcar Single Pedestal Access Platform With Safety Bridge</vt:lpstr>
      <vt:lpstr>Single Pedestal 12 Position Railcar Loading Rack</vt:lpstr>
      <vt:lpstr>Truck Loading Rack with Canopy and Shelter</vt:lpstr>
      <vt:lpstr>Fabricated Products – Loading Rack – Truck</vt:lpstr>
      <vt:lpstr>Half Canopy Railcar Access Platform</vt:lpstr>
      <vt:lpstr>Railcar Extendable Safety Bridge With Hoop</vt:lpstr>
      <vt:lpstr>Fabricated Products – Safety Stairs</vt:lpstr>
      <vt:lpstr>Railcar Safety Harness &amp; Lanyard System</vt:lpstr>
      <vt:lpstr>Portable Truck Access Rack</vt:lpstr>
      <vt:lpstr>Fabricated Products – Elevating Bridge  Martin Gas</vt:lpstr>
      <vt:lpstr>Fabricated Products – Crossovers</vt:lpstr>
      <vt:lpstr>PowerPoint Presentation</vt:lpstr>
      <vt:lpstr>Installation of Modular Pipe Racks</vt:lpstr>
      <vt:lpstr>Alternate Fuels Project - Holcim, Inc (Dundee, MI)</vt:lpstr>
      <vt:lpstr>35 Ton Duct Truss 150’ Span 10’x11’ E Q Environmental  - Detroit, MI </vt:lpstr>
      <vt:lpstr>SS Duct Fab &amp; Install Andersons Ethanol Facility – Albion, MI</vt:lpstr>
      <vt:lpstr>Tank Farm Installation for Adhesives Manufacturer</vt:lpstr>
      <vt:lpstr>BULLARD COMPANY</vt:lpstr>
      <vt:lpstr>Piping  -  Gage Products – Ferndale, MI </vt:lpstr>
      <vt:lpstr>6th Lane Additive Skid – Marathon Petroleum</vt:lpstr>
      <vt:lpstr>Pipe Skid – Sunoco Company</vt:lpstr>
      <vt:lpstr>Phenol Recovery Skid –  Built And Installed by Bullard Company - Durez Corporation </vt:lpstr>
      <vt:lpstr>BULLARD COMPANY ILTA Show – Houston, TX </vt:lpstr>
      <vt:lpstr>Bullard Modular Pipe Racks</vt:lpstr>
      <vt:lpstr>Bullard Modular Pipe Racks</vt:lpstr>
      <vt:lpstr>Advantages of Bullard Company’s Load Rack and Pipeline Modular Designs v/s Conventional Design </vt:lpstr>
      <vt:lpstr>Modular Group Pipelines Pipe Support (40’ x 25’)</vt:lpstr>
      <vt:lpstr>Modular Group Pipelines Rectangular Racks – Up Close</vt:lpstr>
      <vt:lpstr> Modular Group Pipelines Rectangular Racks with Pipe Attached  (notice insulation)</vt:lpstr>
      <vt:lpstr>Modular Group Pipelines Transportation by Truck</vt:lpstr>
      <vt:lpstr>Modular Group Pipelines (End View of Rack)</vt:lpstr>
      <vt:lpstr>A Cross Section of a Pipeline System. Support is (50’ h x 25’ w) With 18 Pipelines.</vt:lpstr>
      <vt:lpstr>A Cross section of a Pipeline System. Support is (50’ h x 12’ w) With 18 Pipelines.</vt:lpstr>
      <vt:lpstr>Installation of Modular Group Pipelines</vt:lpstr>
      <vt:lpstr>Modular Loading Rack Walkway with  Pipe Pre-installed - Martin Gas</vt:lpstr>
      <vt:lpstr>Modular Loading Rack Walkway with Pipe Pre-Installed – End View - Martin Gas</vt:lpstr>
      <vt:lpstr>Modular Rack Walkway Martin Gas Loading Rack</vt:lpstr>
      <vt:lpstr>Martin Gas Loading Rack Module with Pre-installed Pipe Under Construction in Our Shop</vt:lpstr>
      <vt:lpstr>Installation of Martin Gas Loading Rack (600’ x 20 positions)</vt:lpstr>
      <vt:lpstr>Martin Gas Loading Rack Installation Process Requires Only 4 Men &amp; Crane</vt:lpstr>
      <vt:lpstr>Martin Gas Loading Rack - Intersection of Pipe Bridge/Walkway &amp; Loading Rack</vt:lpstr>
      <vt:lpstr>Martin Gas Loading Rack – No Field Pipe Fitting  (saves time and money)</vt:lpstr>
      <vt:lpstr>Martin Gas Modular Railcar Load Rack</vt:lpstr>
      <vt:lpstr>Martin Gas Modular Railcar Load Rack</vt:lpstr>
      <vt:lpstr>Modular Pipe Bridge - Iowa</vt:lpstr>
      <vt:lpstr>Benefits of Modular Pipe System Technology – Less Risks</vt:lpstr>
      <vt:lpstr>Benefits of Modular Pipe System Technology – Less Delays</vt:lpstr>
      <vt:lpstr>What we do well….</vt:lpstr>
      <vt:lpstr>Where we excell…..</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Bullard Company’s Modularization Manufacturing Expansion Proposal for Ottawa Lake, MI site</dc:title>
  <dc:creator>Jim Rakestraw</dc:creator>
  <cp:lastModifiedBy>Doy Seckinger</cp:lastModifiedBy>
  <cp:revision>119</cp:revision>
  <dcterms:created xsi:type="dcterms:W3CDTF">2008-09-11T14:28:05Z</dcterms:created>
  <dcterms:modified xsi:type="dcterms:W3CDTF">2019-12-12T21:52:08Z</dcterms:modified>
</cp:coreProperties>
</file>